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24384000" cy="13716000"/>
  <p:notesSz cx="6858000" cy="9144000"/>
  <p:embeddedFontLst>
    <p:embeddedFont>
      <p:font typeface="Pretendard Regular"/>
      <p:regular r:id="rId21"/>
    </p:embeddedFont>
    <p:embeddedFont>
      <p:font typeface="Pretendard SemiBold"/>
      <p:bold r:id="rId22"/>
    </p:embeddedFont>
    <p:embeddedFont>
      <p:font typeface="Pretendard Black"/>
      <p:bold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1.fntdata" Type="http://schemas.openxmlformats.org/officeDocument/2006/relationships/font"/><Relationship Id="rId22" Target="fonts/font2.fntdata" Type="http://schemas.openxmlformats.org/officeDocument/2006/relationships/font"/><Relationship Id="rId23" Target="fonts/font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20.png" Type="http://schemas.openxmlformats.org/officeDocument/2006/relationships/image"/><Relationship Id="rId4" Target="../media/image5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21.png" Type="http://schemas.openxmlformats.org/officeDocument/2006/relationships/image"/><Relationship Id="rId4" Target="../media/image5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22.png" Type="http://schemas.openxmlformats.org/officeDocument/2006/relationships/image"/><Relationship Id="rId4" Target="../media/image5.png" Type="http://schemas.openxmlformats.org/officeDocument/2006/relationships/image"/><Relationship Id="rId5" Target="../media/image2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png" Type="http://schemas.openxmlformats.org/officeDocument/2006/relationships/image"/><Relationship Id="rId4" Target="../media/image9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1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26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5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Relationship Id="rId5" Target="../media/image5.png" Type="http://schemas.openxmlformats.org/officeDocument/2006/relationships/image"/><Relationship Id="rId6" Target="../media/image11.png" Type="http://schemas.openxmlformats.org/officeDocument/2006/relationships/image"/><Relationship Id="rId7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7.png" Type="http://schemas.openxmlformats.org/officeDocument/2006/relationships/image"/><Relationship Id="rId4" Target="../media/image14.png" Type="http://schemas.openxmlformats.org/officeDocument/2006/relationships/image"/><Relationship Id="rId5" Target="../media/image5.pn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5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Relationship Id="rId5" Target="../media/image5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17.png" Type="http://schemas.openxmlformats.org/officeDocument/2006/relationships/image"/><Relationship Id="rId5" Target="../media/image5.png" Type="http://schemas.openxmlformats.org/officeDocument/2006/relationships/image"/><Relationship Id="rId6" Target="../media/image18.png" Type="http://schemas.openxmlformats.org/officeDocument/2006/relationships/image"/><Relationship Id="rId7" Target="https://youtu.be/0DN0vSz1674" TargetMode="External" Type="http://schemas.openxmlformats.org/officeDocument/2006/relationships/hyperlink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.png" Type="http://schemas.openxmlformats.org/officeDocument/2006/relationships/image"/><Relationship Id="rId4" Target="../media/image19.png" Type="http://schemas.openxmlformats.org/officeDocument/2006/relationships/image"/><Relationship Id="rId5" Target="../media/image5.png" Type="http://schemas.openxmlformats.org/officeDocument/2006/relationships/image"/><Relationship Id="rId6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FFFFFF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 rot="0">
            <a:off x="-12738100" y="-25400"/>
            <a:ext cx="41719500" cy="16497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 rot="0">
            <a:off x="-16497300" y="-25400"/>
            <a:ext cx="41719500" cy="16497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43000" y="1803400"/>
            <a:ext cx="22237700" cy="508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143000" y="12001500"/>
            <a:ext cx="22237700" cy="254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905000" y="4343400"/>
            <a:ext cx="18415000" cy="3822700"/>
          </a:xfrm>
          <a:prstGeom prst="rect">
            <a:avLst/>
          </a:prstGeom>
        </p:spPr>
        <p:txBody>
          <a:bodyPr anchor="t" rtlCol="false" lIns="0" tIns="135467" rIns="0" bIns="0"/>
          <a:lstStyle/>
          <a:p>
            <a:pPr algn="l" lvl="0">
              <a:lnSpc>
                <a:spcPct val="99600"/>
              </a:lnSpc>
            </a:pPr>
            <a:r>
              <a:rPr lang="en-US" sz="10666" b="false" i="false" u="none" strike="noStrike">
                <a:solidFill>
                  <a:srgbClr val="1E1E1E"/>
                </a:solidFill>
                <a:latin typeface="Pretendard Black"/>
              </a:rPr>
              <a:t>AI </a:t>
            </a:r>
            <a:r>
              <a:rPr lang="ko-KR" sz="10666" b="false" i="false" u="none" strike="noStrike">
                <a:solidFill>
                  <a:srgbClr val="1E1E1E"/>
                </a:solidFill>
                <a:ea typeface="Pretendard Black"/>
              </a:rPr>
              <a:t>기반</a:t>
            </a:r>
            <a:r>
              <a:rPr lang="en-US" sz="10666" b="false" i="false" u="none" strike="noStrike">
                <a:solidFill>
                  <a:srgbClr val="1E1E1E"/>
                </a:solidFill>
                <a:latin typeface="Pretendard Black"/>
              </a:rPr>
              <a:t> </a:t>
            </a:r>
          </a:p>
          <a:p>
            <a:pPr algn="l" lvl="0">
              <a:lnSpc>
                <a:spcPct val="99600"/>
              </a:lnSpc>
            </a:pPr>
            <a:r>
              <a:rPr lang="ko-KR" sz="10666" b="false" i="false" u="none" strike="noStrike">
                <a:solidFill>
                  <a:srgbClr val="1E1E1E"/>
                </a:solidFill>
                <a:ea typeface="Pretendard Black"/>
              </a:rPr>
              <a:t>폐기물</a:t>
            </a:r>
            <a:r>
              <a:rPr lang="en-US" sz="10666" b="false" i="false" u="none" strike="noStrike">
                <a:solidFill>
                  <a:srgbClr val="1E1E1E"/>
                </a:solidFill>
                <a:latin typeface="Pretendard Black"/>
              </a:rPr>
              <a:t> </a:t>
            </a:r>
            <a:r>
              <a:rPr lang="ko-KR" sz="10666" b="false" i="false" u="none" strike="noStrike">
                <a:solidFill>
                  <a:srgbClr val="1E1E1E"/>
                </a:solidFill>
                <a:ea typeface="Pretendard Black"/>
              </a:rPr>
              <a:t>분류</a:t>
            </a:r>
            <a:r>
              <a:rPr lang="en-US" sz="10666" b="false" i="false" u="none" strike="noStrike">
                <a:solidFill>
                  <a:srgbClr val="1E1E1E"/>
                </a:solidFill>
                <a:latin typeface="Pretendard Black"/>
              </a:rPr>
              <a:t> </a:t>
            </a:r>
            <a:r>
              <a:rPr lang="ko-KR" sz="10666" b="false" i="false" u="none" strike="noStrike">
                <a:solidFill>
                  <a:srgbClr val="1E1E1E"/>
                </a:solidFill>
                <a:ea typeface="Pretendard Black"/>
              </a:rPr>
              <a:t>시스템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06500" y="12547600"/>
            <a:ext cx="9652000" cy="571500"/>
          </a:xfrm>
          <a:prstGeom prst="rect">
            <a:avLst/>
          </a:prstGeom>
        </p:spPr>
        <p:txBody>
          <a:bodyPr anchor="t" rtlCol="false"/>
          <a:lstStyle/>
          <a:p>
            <a:pPr algn="l" lvl="0">
              <a:lnSpc>
                <a:spcPct val="116199"/>
              </a:lnSpc>
            </a:pPr>
            <a:r>
              <a:rPr lang="en-US" sz="3200" b="false" i="false" u="none" strike="noStrike">
                <a:solidFill>
                  <a:srgbClr val="1E1E1E"/>
                </a:solidFill>
                <a:latin typeface="Pretendard SemiBold"/>
              </a:rPr>
              <a:t> 2023143036 </a:t>
            </a:r>
            <a:r>
              <a:rPr lang="ko-KR" sz="3200" b="false" i="false" u="none" strike="noStrike">
                <a:solidFill>
                  <a:srgbClr val="1E1E1E"/>
                </a:solidFill>
                <a:ea typeface="Pretendard SemiBold"/>
              </a:rPr>
              <a:t>어진희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586700" y="12547600"/>
            <a:ext cx="2743200" cy="571500"/>
          </a:xfrm>
          <a:prstGeom prst="rect">
            <a:avLst/>
          </a:prstGeom>
        </p:spPr>
        <p:txBody>
          <a:bodyPr anchor="t" rtlCol="false"/>
          <a:lstStyle/>
          <a:p>
            <a:pPr algn="r" lvl="0">
              <a:lnSpc>
                <a:spcPct val="116199"/>
              </a:lnSpc>
            </a:pPr>
            <a:r>
              <a:rPr lang="en" sz="3200" b="false" i="false" u="none" strike="noStrike">
                <a:solidFill>
                  <a:srgbClr val="1E1E1E"/>
                </a:solidFill>
                <a:latin typeface="Pretendard SemiBold"/>
              </a:rPr>
              <a:t>2025. 12. 15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05000" y="8293100"/>
            <a:ext cx="13614400" cy="571500"/>
          </a:xfrm>
          <a:prstGeom prst="rect">
            <a:avLst/>
          </a:prstGeom>
          <a:effectLst>
            <a:outerShdw dir="2700000" dist="31262" blurRad="0">
              <a:srgbClr val="1E1E1E">
                <a:alpha val="40000"/>
              </a:srgbClr>
            </a:outerShdw>
          </a:effectLst>
        </p:spPr>
        <p:txBody>
          <a:bodyPr anchor="t" rtlCol="false"/>
          <a:lstStyle/>
          <a:p>
            <a:pPr algn="l" lvl="0">
              <a:lnSpc>
                <a:spcPct val="124499"/>
              </a:lnSpc>
            </a:pPr>
            <a:r>
              <a:rPr lang="en" sz="3200" b="false" i="false" u="none" strike="noStrike">
                <a:solidFill>
                  <a:srgbClr val="1E1E1E"/>
                </a:solidFill>
                <a:latin typeface="Pretendard Regular"/>
              </a:rPr>
              <a:t>Deep Learning &amp; Web Service Integration for Smart Recycling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FFFFFF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 rot="0">
            <a:off x="-22364700" y="-25400"/>
            <a:ext cx="41719500" cy="16497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 rot="0">
            <a:off x="-26123900" y="-25400"/>
            <a:ext cx="41719500" cy="16497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790700" y="2882900"/>
            <a:ext cx="9474200" cy="94742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43000" y="1562100"/>
            <a:ext cx="222377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2560300" y="2895600"/>
            <a:ext cx="127000" cy="6350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2623800" y="5778500"/>
            <a:ext cx="11201400" cy="4356100"/>
          </a:xfrm>
          <a:prstGeom prst="rect">
            <a:avLst/>
          </a:prstGeom>
        </p:spPr>
        <p:txBody>
          <a:bodyPr anchor="t" rtlCol="false" lIns="0" tIns="23685" rIns="0" bIns="0"/>
          <a:lstStyle/>
          <a:p>
            <a:pPr algn="l" lvl="0">
              <a:lnSpc>
                <a:spcPct val="107899"/>
              </a:lnSpc>
            </a:pPr>
            <a:r>
              <a:rPr lang="ko-KR" sz="3729" b="false" i="false" u="none" strike="noStrike">
                <a:solidFill>
                  <a:srgbClr val="1E1E1E"/>
                </a:solidFill>
                <a:ea typeface="Pretendard SemiBold"/>
              </a:rPr>
              <a:t>업로드된</a:t>
            </a:r>
            <a:r>
              <a:rPr lang="en-US" sz="3729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29" b="false" i="false" u="none" strike="noStrike">
                <a:solidFill>
                  <a:srgbClr val="1E1E1E"/>
                </a:solidFill>
                <a:ea typeface="Pretendard SemiBold"/>
              </a:rPr>
              <a:t>이미지</a:t>
            </a:r>
            <a:r>
              <a:rPr lang="en-US" sz="3729" b="false" i="false" u="none" strike="noStrike">
                <a:solidFill>
                  <a:srgbClr val="1E1E1E"/>
                </a:solidFill>
                <a:latin typeface="Pretendard SemiBold"/>
              </a:rPr>
              <a:t>  |  </a:t>
            </a:r>
            <a:r>
              <a:rPr lang="ko-KR" sz="3729" b="false" i="false" u="none" strike="noStrike">
                <a:solidFill>
                  <a:srgbClr val="1E1E1E"/>
                </a:solidFill>
                <a:ea typeface="Pretendard SemiBold"/>
              </a:rPr>
              <a:t>패트병</a:t>
            </a:r>
            <a:r>
              <a:rPr lang="en-US" sz="3729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29" b="false" i="false" u="none" strike="noStrike">
                <a:solidFill>
                  <a:srgbClr val="1E1E1E"/>
                </a:solidFill>
                <a:ea typeface="Pretendard SemiBold"/>
              </a:rPr>
              <a:t>사진</a:t>
            </a:r>
          </a:p>
          <a:p>
            <a:pPr algn="l" lvl="0">
              <a:lnSpc>
                <a:spcPct val="107899"/>
              </a:lnSpc>
            </a:pPr>
            <a:r>
              <a:rPr lang="en-US" sz="3729" b="false" i="false" u="none" strike="noStrike">
                <a:solidFill>
                  <a:srgbClr val="1E1E1E"/>
                </a:solidFill>
                <a:latin typeface="Pretendard SemiBold"/>
              </a:rPr>
              <a:t>
AI </a:t>
            </a:r>
            <a:r>
              <a:rPr lang="ko-KR" sz="3729" b="false" i="false" u="none" strike="noStrike">
                <a:solidFill>
                  <a:srgbClr val="1E1E1E"/>
                </a:solidFill>
                <a:ea typeface="Pretendard SemiBold"/>
              </a:rPr>
              <a:t>분석</a:t>
            </a:r>
            <a:r>
              <a:rPr lang="en-US" sz="3729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29" b="false" i="false" u="none" strike="noStrike">
                <a:solidFill>
                  <a:srgbClr val="1E1E1E"/>
                </a:solidFill>
                <a:ea typeface="Pretendard SemiBold"/>
              </a:rPr>
              <a:t>결과</a:t>
            </a:r>
            <a:r>
              <a:rPr lang="en-US" sz="3729" b="false" i="false" u="none" strike="noStrike">
                <a:solidFill>
                  <a:srgbClr val="1E1E1E"/>
                </a:solidFill>
                <a:latin typeface="Pretendard SemiBold"/>
              </a:rPr>
              <a:t>        |  </a:t>
            </a:r>
            <a:r>
              <a:rPr lang="ko-KR" sz="3729" b="false" i="false" u="none" strike="noStrike">
                <a:solidFill>
                  <a:srgbClr val="1E1E1E"/>
                </a:solidFill>
                <a:ea typeface="Pretendard SemiBold"/>
              </a:rPr>
              <a:t>플라스틱</a:t>
            </a:r>
            <a:r>
              <a:rPr lang="en-US" sz="3729" b="false" i="false" u="none" strike="noStrike">
                <a:solidFill>
                  <a:srgbClr val="1E1E1E"/>
                </a:solidFill>
                <a:latin typeface="Pretendard SemiBold"/>
              </a:rPr>
              <a:t> (Plastic)</a:t>
            </a:r>
          </a:p>
          <a:p>
            <a:pPr algn="l" lvl="0">
              <a:lnSpc>
                <a:spcPct val="107899"/>
              </a:lnSpc>
            </a:pPr>
            <a:br>
              <a:rPr/>
            </a:br>
            <a:r>
              <a:rPr lang="ko-KR" sz="3729" b="false" i="false" u="none" strike="noStrike">
                <a:solidFill>
                  <a:srgbClr val="1E1E1E"/>
                </a:solidFill>
                <a:ea typeface="Pretendard SemiBold"/>
              </a:rPr>
              <a:t>신뢰도</a:t>
            </a:r>
            <a:r>
              <a:rPr lang="en-US" sz="3729" b="false" i="false" u="none" strike="noStrike">
                <a:solidFill>
                  <a:srgbClr val="1E1E1E"/>
                </a:solidFill>
                <a:latin typeface="Pretendard SemiBold"/>
              </a:rPr>
              <a:t>                  |  98.1%</a:t>
            </a:r>
          </a:p>
          <a:p>
            <a:pPr algn="l" lvl="0">
              <a:lnSpc>
                <a:spcPct val="107899"/>
              </a:lnSpc>
            </a:pPr>
            <a:br>
              <a:rPr/>
            </a:br>
            <a:r>
              <a:rPr lang="ko-KR" sz="3729" b="false" i="false" u="none" strike="noStrike">
                <a:solidFill>
                  <a:srgbClr val="1E1E1E"/>
                </a:solidFill>
                <a:ea typeface="Pretendard SemiBold"/>
              </a:rPr>
              <a:t>분리배출</a:t>
            </a:r>
            <a:r>
              <a:rPr lang="en-US" sz="3729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29" b="false" i="false" u="none" strike="noStrike">
                <a:solidFill>
                  <a:srgbClr val="1E1E1E"/>
                </a:solidFill>
                <a:ea typeface="Pretendard SemiBold"/>
              </a:rPr>
              <a:t>가이드</a:t>
            </a:r>
            <a:r>
              <a:rPr lang="en-US" sz="3729" b="false" i="false" u="none" strike="noStrike">
                <a:solidFill>
                  <a:srgbClr val="1E1E1E"/>
                </a:solidFill>
                <a:latin typeface="Pretendard SemiBold"/>
              </a:rPr>
              <a:t>  |  </a:t>
            </a:r>
            <a:r>
              <a:rPr lang="ko-KR" sz="3729" b="false" i="false" u="none" strike="noStrike">
                <a:solidFill>
                  <a:srgbClr val="1E1E1E"/>
                </a:solidFill>
                <a:ea typeface="Pretendard SemiBold"/>
              </a:rPr>
              <a:t>내용물을</a:t>
            </a:r>
            <a:r>
              <a:rPr lang="en-US" sz="3729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29" b="false" i="false" u="none" strike="noStrike">
                <a:solidFill>
                  <a:srgbClr val="1E1E1E"/>
                </a:solidFill>
                <a:ea typeface="Pretendard SemiBold"/>
              </a:rPr>
              <a:t>비우고</a:t>
            </a:r>
            <a:r>
              <a:rPr lang="en-US" sz="3729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29" b="false" i="false" u="none" strike="noStrike">
                <a:solidFill>
                  <a:srgbClr val="1E1E1E"/>
                </a:solidFill>
                <a:ea typeface="Pretendard SemiBold"/>
              </a:rPr>
              <a:t>헹궈서</a:t>
            </a:r>
            <a:r>
              <a:rPr lang="en-US" sz="3729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29" b="false" i="false" u="none" strike="noStrike">
                <a:solidFill>
                  <a:srgbClr val="1E1E1E"/>
                </a:solidFill>
                <a:ea typeface="Pretendard SemiBold"/>
              </a:rPr>
              <a:t>배출하세요</a:t>
            </a:r>
            <a:r>
              <a:rPr lang="en-US" sz="3729" b="false" i="false" u="none" strike="noStrike">
                <a:solidFill>
                  <a:srgbClr val="1E1E1E"/>
                </a:solidFill>
                <a:latin typeface="Pretendard SemiBold"/>
              </a:rPr>
              <a:t>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081000" y="2654300"/>
            <a:ext cx="7607300" cy="1320800"/>
          </a:xfrm>
          <a:prstGeom prst="rect">
            <a:avLst/>
          </a:prstGeom>
        </p:spPr>
        <p:txBody>
          <a:bodyPr anchor="t" rtlCol="false" lIns="0" tIns="81280" rIns="0" bIns="0"/>
          <a:lstStyle/>
          <a:p>
            <a:pPr algn="l" lvl="0">
              <a:lnSpc>
                <a:spcPct val="99600"/>
              </a:lnSpc>
            </a:pP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시연</a:t>
            </a:r>
            <a:r>
              <a:rPr lang="en-US" sz="6400" b="false" i="false" u="none" strike="noStrike">
                <a:solidFill>
                  <a:srgbClr val="1E1E1E"/>
                </a:solidFill>
                <a:latin typeface="Pretendard Black"/>
              </a:rPr>
              <a:t> </a:t>
            </a: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화면</a:t>
            </a:r>
            <a:r>
              <a:rPr lang="en-US" sz="6400" b="false" i="false" u="none" strike="noStrike">
                <a:solidFill>
                  <a:srgbClr val="1E1E1E"/>
                </a:solidFill>
                <a:latin typeface="Pretendard Black"/>
              </a:rPr>
              <a:t> III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FFFFFF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 rot="0">
            <a:off x="-22364700" y="-25400"/>
            <a:ext cx="41719500" cy="16497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 rot="0">
            <a:off x="-26123900" y="-25400"/>
            <a:ext cx="41719500" cy="16497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790700" y="2882900"/>
            <a:ext cx="9474200" cy="94742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43000" y="1562100"/>
            <a:ext cx="222377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2560300" y="2895600"/>
            <a:ext cx="127000" cy="6350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2560300" y="5461000"/>
            <a:ext cx="11201400" cy="723900"/>
          </a:xfrm>
          <a:prstGeom prst="rect">
            <a:avLst/>
          </a:prstGeom>
        </p:spPr>
        <p:txBody>
          <a:bodyPr anchor="t" rtlCol="false" lIns="0" tIns="23706" rIns="0" bIns="0"/>
          <a:lstStyle/>
          <a:p>
            <a:pPr algn="l" lvl="0">
              <a:lnSpc>
                <a:spcPct val="107899"/>
              </a:lnSpc>
            </a:pP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정확도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: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검증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정확도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 92 - 95.88%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081000" y="2654300"/>
            <a:ext cx="7607300" cy="1320800"/>
          </a:xfrm>
          <a:prstGeom prst="rect">
            <a:avLst/>
          </a:prstGeom>
        </p:spPr>
        <p:txBody>
          <a:bodyPr anchor="t" rtlCol="false" lIns="0" tIns="81280" rIns="0" bIns="0"/>
          <a:lstStyle/>
          <a:p>
            <a:pPr algn="l" lvl="0">
              <a:lnSpc>
                <a:spcPct val="99600"/>
              </a:lnSpc>
            </a:pP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성능</a:t>
            </a:r>
            <a:r>
              <a:rPr lang="en-US" sz="6400" b="false" i="false" u="none" strike="noStrike">
                <a:solidFill>
                  <a:srgbClr val="1E1E1E"/>
                </a:solidFill>
                <a:latin typeface="Pretendard Black"/>
              </a:rPr>
              <a:t> </a:t>
            </a: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평가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560300" y="7505700"/>
            <a:ext cx="11201400" cy="723900"/>
          </a:xfrm>
          <a:prstGeom prst="rect">
            <a:avLst/>
          </a:prstGeom>
        </p:spPr>
        <p:txBody>
          <a:bodyPr anchor="t" rtlCol="false" lIns="0" tIns="23706" rIns="0" bIns="0"/>
          <a:lstStyle/>
          <a:p>
            <a:pPr algn="l" lvl="0">
              <a:lnSpc>
                <a:spcPct val="107899"/>
              </a:lnSpc>
            </a:pP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속도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: GPU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추론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시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 0.2s ~ 0.5s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560300" y="9550400"/>
            <a:ext cx="11201400" cy="723900"/>
          </a:xfrm>
          <a:prstGeom prst="rect">
            <a:avLst/>
          </a:prstGeom>
        </p:spPr>
        <p:txBody>
          <a:bodyPr anchor="t" rtlCol="false" lIns="0" tIns="23706" rIns="0" bIns="0"/>
          <a:lstStyle/>
          <a:p>
            <a:pPr algn="l" lvl="0">
              <a:lnSpc>
                <a:spcPct val="107899"/>
              </a:lnSpc>
            </a:pP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비교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: CPU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대비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월등한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처리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속도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강조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FFFFFF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 rot="0">
            <a:off x="-22364700" y="-25400"/>
            <a:ext cx="41719500" cy="16497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 rot="0">
            <a:off x="-26123900" y="-25400"/>
            <a:ext cx="41719500" cy="16497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790700" y="2882900"/>
            <a:ext cx="9474200" cy="94742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43000" y="1562100"/>
            <a:ext cx="222377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2560300" y="2895600"/>
            <a:ext cx="127000" cy="6350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2560300" y="5270500"/>
            <a:ext cx="11214100" cy="711200"/>
          </a:xfrm>
          <a:prstGeom prst="rect">
            <a:avLst/>
          </a:prstGeom>
        </p:spPr>
        <p:txBody>
          <a:bodyPr anchor="t" rtlCol="false" lIns="0" tIns="25400" rIns="0" bIns="0"/>
          <a:lstStyle/>
          <a:p>
            <a:pPr algn="l" lvl="0">
              <a:lnSpc>
                <a:spcPct val="107899"/>
              </a:lnSpc>
            </a:pPr>
            <a:r>
              <a:rPr lang="ko-KR" sz="3999" b="false" i="false" u="none" strike="noStrike">
                <a:solidFill>
                  <a:srgbClr val="1E1E1E"/>
                </a:solidFill>
                <a:ea typeface="Pretendard SemiBold"/>
              </a:rPr>
              <a:t>모델</a:t>
            </a:r>
            <a:r>
              <a:rPr lang="en-US" sz="3999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E1E1E"/>
                </a:solidFill>
                <a:ea typeface="Pretendard SemiBold"/>
              </a:rPr>
              <a:t>및</a:t>
            </a:r>
            <a:r>
              <a:rPr lang="en-US" sz="3999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E1E1E"/>
                </a:solidFill>
                <a:ea typeface="Pretendard SemiBold"/>
              </a:rPr>
              <a:t>서비스</a:t>
            </a:r>
            <a:r>
              <a:rPr lang="en-US" sz="3999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E1E1E"/>
                </a:solidFill>
                <a:ea typeface="Pretendard SemiBold"/>
              </a:rPr>
              <a:t>안정화</a:t>
            </a:r>
            <a:r>
              <a:rPr lang="en-US" sz="3999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E1E1E"/>
                </a:solidFill>
                <a:ea typeface="Pretendard SemiBold"/>
              </a:rPr>
              <a:t>개선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623800" y="6591300"/>
            <a:ext cx="11188700" cy="1231900"/>
          </a:xfrm>
          <a:prstGeom prst="rect">
            <a:avLst/>
          </a:prstGeom>
        </p:spPr>
        <p:txBody>
          <a:bodyPr anchor="t" rtlCol="false"/>
          <a:lstStyle/>
          <a:p>
            <a:pPr algn="l" lvl="0">
              <a:lnSpc>
                <a:spcPct val="124499"/>
              </a:lnSpc>
            </a:pP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목표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: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신뢰도가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낮은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오분류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가능성을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원천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차단하여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정보의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정확성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확보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081000" y="2654300"/>
            <a:ext cx="7607300" cy="1320800"/>
          </a:xfrm>
          <a:prstGeom prst="rect">
            <a:avLst/>
          </a:prstGeom>
        </p:spPr>
        <p:txBody>
          <a:bodyPr anchor="t" rtlCol="false" lIns="0" tIns="81280" rIns="0" bIns="0"/>
          <a:lstStyle/>
          <a:p>
            <a:pPr algn="l" lvl="0">
              <a:lnSpc>
                <a:spcPct val="99600"/>
              </a:lnSpc>
            </a:pP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향후</a:t>
            </a:r>
            <a:r>
              <a:rPr lang="en-US" sz="6400" b="false" i="false" u="none" strike="noStrike">
                <a:solidFill>
                  <a:srgbClr val="1E1E1E"/>
                </a:solidFill>
                <a:latin typeface="Pretendard Black"/>
              </a:rPr>
              <a:t> </a:t>
            </a: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과제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623800" y="8534400"/>
            <a:ext cx="11214100" cy="774700"/>
          </a:xfrm>
          <a:prstGeom prst="rect">
            <a:avLst/>
          </a:prstGeom>
        </p:spPr>
        <p:txBody>
          <a:bodyPr anchor="t" rtlCol="false" lIns="0" tIns="25400" rIns="0" bIns="0"/>
          <a:lstStyle/>
          <a:p>
            <a:pPr algn="l" lvl="0">
              <a:lnSpc>
                <a:spcPct val="107899"/>
              </a:lnSpc>
            </a:pPr>
            <a:r>
              <a:rPr lang="ko-KR" sz="3999" b="false" i="false" u="none" strike="noStrike">
                <a:solidFill>
                  <a:srgbClr val="1E1E1E"/>
                </a:solidFill>
                <a:ea typeface="Pretendard SemiBold"/>
              </a:rPr>
              <a:t>능동</a:t>
            </a:r>
            <a:r>
              <a:rPr lang="en-US" sz="3999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E1E1E"/>
                </a:solidFill>
                <a:ea typeface="Pretendard SemiBold"/>
              </a:rPr>
              <a:t>학습</a:t>
            </a:r>
            <a:r>
              <a:rPr lang="en-US" sz="3999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E1E1E"/>
                </a:solidFill>
                <a:ea typeface="Pretendard SemiBold"/>
              </a:rPr>
              <a:t>파이프라인</a:t>
            </a:r>
            <a:r>
              <a:rPr lang="en-US" sz="3999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E1E1E"/>
                </a:solidFill>
                <a:ea typeface="Pretendard SemiBold"/>
              </a:rPr>
              <a:t>구축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560300" y="9652000"/>
            <a:ext cx="11188700" cy="1231900"/>
          </a:xfrm>
          <a:prstGeom prst="rect">
            <a:avLst/>
          </a:prstGeom>
        </p:spPr>
        <p:txBody>
          <a:bodyPr anchor="t" rtlCol="false"/>
          <a:lstStyle/>
          <a:p>
            <a:pPr algn="l" lvl="0">
              <a:lnSpc>
                <a:spcPct val="124499"/>
              </a:lnSpc>
            </a:pP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목표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: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모델의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성능을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지속적으로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향상시키고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,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새로운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데이터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경향에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능동적으로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대응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FFFFFF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 rot="0">
            <a:off x="-22364700" y="-25400"/>
            <a:ext cx="41719500" cy="16497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 rot="0">
            <a:off x="-26123900" y="-25400"/>
            <a:ext cx="41719500" cy="16497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 rot="-10800000">
            <a:off x="2146300" y="8216900"/>
            <a:ext cx="19951700" cy="12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816100" y="2870200"/>
            <a:ext cx="127000" cy="6350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143000" y="1562100"/>
            <a:ext cx="222377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7569200" y="6299200"/>
            <a:ext cx="14693900" cy="482600"/>
          </a:xfrm>
          <a:prstGeom prst="rect">
            <a:avLst/>
          </a:prstGeom>
        </p:spPr>
        <p:txBody>
          <a:bodyPr anchor="ctr" rtlCol="false"/>
          <a:lstStyle/>
          <a:p>
            <a:pPr algn="l" lvl="0">
              <a:lnSpc>
                <a:spcPct val="124499"/>
              </a:lnSpc>
            </a:pPr>
            <a:r>
              <a:rPr lang="ko-KR" sz="2933" b="false" i="false" u="none" strike="noStrike">
                <a:solidFill>
                  <a:srgbClr val="1E1E1E"/>
                </a:solidFill>
                <a:ea typeface="Pretendard Regular"/>
              </a:rPr>
              <a:t>데이터</a:t>
            </a:r>
            <a:r>
              <a:rPr lang="en-US" sz="29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>
                <a:solidFill>
                  <a:srgbClr val="1E1E1E"/>
                </a:solidFill>
                <a:ea typeface="Pretendard Regular"/>
              </a:rPr>
              <a:t>증강을</a:t>
            </a:r>
            <a:r>
              <a:rPr lang="en-US" sz="29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>
                <a:solidFill>
                  <a:srgbClr val="1E1E1E"/>
                </a:solidFill>
                <a:ea typeface="Pretendard Regular"/>
              </a:rPr>
              <a:t>통해</a:t>
            </a:r>
            <a:r>
              <a:rPr lang="en-US" sz="29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>
                <a:solidFill>
                  <a:srgbClr val="1E1E1E"/>
                </a:solidFill>
                <a:ea typeface="Pretendard Regular"/>
              </a:rPr>
              <a:t>치명적인</a:t>
            </a:r>
            <a:r>
              <a:rPr lang="en-US" sz="29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>
                <a:solidFill>
                  <a:srgbClr val="1E1E1E"/>
                </a:solidFill>
                <a:ea typeface="Pretendard Regular"/>
              </a:rPr>
              <a:t>오분류</a:t>
            </a:r>
            <a:r>
              <a:rPr lang="en-US" sz="29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>
                <a:solidFill>
                  <a:srgbClr val="1E1E1E"/>
                </a:solidFill>
                <a:ea typeface="Pretendard Regular"/>
              </a:rPr>
              <a:t>문제</a:t>
            </a:r>
            <a:r>
              <a:rPr lang="en-US" sz="29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>
                <a:solidFill>
                  <a:srgbClr val="1E1E1E"/>
                </a:solidFill>
                <a:ea typeface="Pretendard Regular"/>
              </a:rPr>
              <a:t>기술적</a:t>
            </a:r>
            <a:r>
              <a:rPr lang="en-US" sz="29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>
                <a:solidFill>
                  <a:srgbClr val="1E1E1E"/>
                </a:solidFill>
                <a:ea typeface="Pretendard Regular"/>
              </a:rPr>
              <a:t>해결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81200" y="6045200"/>
            <a:ext cx="4838700" cy="990600"/>
          </a:xfrm>
          <a:prstGeom prst="rect">
            <a:avLst/>
          </a:prstGeom>
        </p:spPr>
        <p:txBody>
          <a:bodyPr anchor="t" rtlCol="false"/>
          <a:lstStyle/>
          <a:p>
            <a:pPr algn="l" lvl="0">
              <a:lnSpc>
                <a:spcPct val="132800"/>
              </a:lnSpc>
            </a:pPr>
            <a:r>
              <a:rPr lang="ko-KR" sz="5600" b="false" i="false" u="none" strike="noStrike">
                <a:solidFill>
                  <a:srgbClr val="1E1E1E"/>
                </a:solidFill>
                <a:ea typeface="Pretendard Black"/>
              </a:rPr>
              <a:t>데이터</a:t>
            </a:r>
            <a:r>
              <a:rPr lang="en-US" sz="5600" b="false" i="false" u="none" strike="noStrike">
                <a:solidFill>
                  <a:srgbClr val="1E1E1E"/>
                </a:solidFill>
                <a:latin typeface="Pretendard Black"/>
              </a:rPr>
              <a:t> </a:t>
            </a:r>
            <a:r>
              <a:rPr lang="ko-KR" sz="5600" b="false" i="false" u="none" strike="noStrike">
                <a:solidFill>
                  <a:srgbClr val="1E1E1E"/>
                </a:solidFill>
                <a:ea typeface="Pretendard Black"/>
              </a:rPr>
              <a:t>중심</a:t>
            </a:r>
            <a:r>
              <a:rPr lang="en-US" sz="5600" b="false" i="false" u="none" strike="noStrike">
                <a:solidFill>
                  <a:srgbClr val="1E1E1E"/>
                </a:solidFill>
                <a:latin typeface="Pretendard Black"/>
              </a:rPr>
              <a:t> </a:t>
            </a:r>
            <a:r>
              <a:rPr lang="ko-KR" sz="5600" b="false" i="false" u="none" strike="noStrike">
                <a:solidFill>
                  <a:srgbClr val="1E1E1E"/>
                </a:solidFill>
                <a:ea typeface="Pretendard Black"/>
              </a:rPr>
              <a:t>접근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569200" y="10071100"/>
            <a:ext cx="14693900" cy="482600"/>
          </a:xfrm>
          <a:prstGeom prst="rect">
            <a:avLst/>
          </a:prstGeom>
        </p:spPr>
        <p:txBody>
          <a:bodyPr anchor="ctr" rtlCol="false"/>
          <a:lstStyle/>
          <a:p>
            <a:pPr algn="l" lvl="0">
              <a:lnSpc>
                <a:spcPct val="124499"/>
              </a:lnSpc>
            </a:pPr>
            <a:r>
              <a:rPr lang="ko-KR" sz="2933" b="false" i="false" u="none" strike="noStrike">
                <a:solidFill>
                  <a:srgbClr val="1E1E1E"/>
                </a:solidFill>
                <a:ea typeface="Pretendard Regular"/>
              </a:rPr>
              <a:t>단순</a:t>
            </a:r>
            <a:r>
              <a:rPr lang="en-US" sz="29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>
                <a:solidFill>
                  <a:srgbClr val="1E1E1E"/>
                </a:solidFill>
                <a:ea typeface="Pretendard Regular"/>
              </a:rPr>
              <a:t>모델링을</a:t>
            </a:r>
            <a:r>
              <a:rPr lang="en-US" sz="29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>
                <a:solidFill>
                  <a:srgbClr val="1E1E1E"/>
                </a:solidFill>
                <a:ea typeface="Pretendard Regular"/>
              </a:rPr>
              <a:t>넘어</a:t>
            </a:r>
            <a:r>
              <a:rPr lang="en-US" sz="29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>
                <a:solidFill>
                  <a:srgbClr val="1E1E1E"/>
                </a:solidFill>
                <a:ea typeface="Pretendard Regular"/>
              </a:rPr>
              <a:t>실제</a:t>
            </a:r>
            <a:r>
              <a:rPr lang="en-US" sz="29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>
                <a:solidFill>
                  <a:srgbClr val="1E1E1E"/>
                </a:solidFill>
                <a:ea typeface="Pretendard Regular"/>
              </a:rPr>
              <a:t>사용가능한</a:t>
            </a:r>
            <a:r>
              <a:rPr lang="en-US" sz="29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>
                <a:solidFill>
                  <a:srgbClr val="1E1E1E"/>
                </a:solidFill>
                <a:ea typeface="Pretendard Regular"/>
              </a:rPr>
              <a:t>웹</a:t>
            </a:r>
            <a:r>
              <a:rPr lang="en-US" sz="29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>
                <a:solidFill>
                  <a:srgbClr val="1E1E1E"/>
                </a:solidFill>
                <a:ea typeface="Pretendard Regular"/>
              </a:rPr>
              <a:t>서비스를</a:t>
            </a:r>
            <a:r>
              <a:rPr lang="en-US" sz="29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>
                <a:solidFill>
                  <a:srgbClr val="1E1E1E"/>
                </a:solidFill>
                <a:ea typeface="Pretendard Regular"/>
              </a:rPr>
              <a:t>완성함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49500" y="9893300"/>
            <a:ext cx="3911600" cy="825500"/>
          </a:xfrm>
          <a:prstGeom prst="rect">
            <a:avLst/>
          </a:prstGeom>
        </p:spPr>
        <p:txBody>
          <a:bodyPr anchor="t" rtlCol="false"/>
          <a:lstStyle/>
          <a:p>
            <a:pPr algn="l" lvl="0">
              <a:lnSpc>
                <a:spcPct val="132800"/>
              </a:lnSpc>
            </a:pPr>
            <a:r>
              <a:rPr lang="ko-KR" sz="5600" b="false" i="false" u="none" strike="noStrike">
                <a:solidFill>
                  <a:srgbClr val="1E1E1E"/>
                </a:solidFill>
                <a:ea typeface="Pretendard Black"/>
              </a:rPr>
              <a:t>풀스텍</a:t>
            </a:r>
            <a:r>
              <a:rPr lang="en-US" sz="5600" b="false" i="false" u="none" strike="noStrike">
                <a:solidFill>
                  <a:srgbClr val="1E1E1E"/>
                </a:solidFill>
                <a:latin typeface="Pretendard Black"/>
              </a:rPr>
              <a:t> </a:t>
            </a:r>
            <a:r>
              <a:rPr lang="ko-KR" sz="5600" b="false" i="false" u="none" strike="noStrike">
                <a:solidFill>
                  <a:srgbClr val="1E1E1E"/>
                </a:solidFill>
                <a:ea typeface="Pretendard Black"/>
              </a:rPr>
              <a:t>구현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349500" y="2628900"/>
            <a:ext cx="4343400" cy="1320800"/>
          </a:xfrm>
          <a:prstGeom prst="rect">
            <a:avLst/>
          </a:prstGeom>
        </p:spPr>
        <p:txBody>
          <a:bodyPr anchor="t" rtlCol="false" lIns="0" tIns="81280" rIns="0" bIns="0"/>
          <a:lstStyle/>
          <a:p>
            <a:pPr algn="l" lvl="0">
              <a:lnSpc>
                <a:spcPct val="99600"/>
              </a:lnSpc>
            </a:pPr>
            <a:r>
              <a:rPr lang="en" sz="6400" b="false" i="false" u="none" strike="noStrike">
                <a:solidFill>
                  <a:srgbClr val="1E1E1E"/>
                </a:solidFill>
                <a:ea typeface="Pretendard Black"/>
              </a:rPr>
              <a:t>결론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FFFFFF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 rot="0">
            <a:off x="-22364700" y="-25400"/>
            <a:ext cx="41719500" cy="16497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 rot="0">
            <a:off x="-26123900" y="-25400"/>
            <a:ext cx="41719500" cy="16497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816100" y="2870200"/>
            <a:ext cx="127000" cy="6350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143000" y="1562100"/>
            <a:ext cx="22237700" cy="254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943100" y="5003800"/>
            <a:ext cx="18732500" cy="6299200"/>
          </a:xfrm>
          <a:prstGeom prst="rect">
            <a:avLst/>
          </a:prstGeom>
        </p:spPr>
        <p:txBody>
          <a:bodyPr anchor="ctr" rtlCol="false"/>
          <a:lstStyle/>
          <a:p>
            <a:pPr algn="l" lvl="0">
              <a:lnSpc>
                <a:spcPct val="124499"/>
              </a:lnSpc>
            </a:pPr>
            <a:r>
              <a:rPr lang="en" sz="3733" b="false" i="false" u="none" strike="noStrike">
                <a:solidFill>
                  <a:srgbClr val="1E1E1E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4499"/>
              </a:lnSpc>
            </a:pP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단순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모델링을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넘어선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'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실전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웹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서비스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'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구현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
 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사용자가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접근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가능한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서비스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개발의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중요성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체감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
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이종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기술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간의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완벽한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통합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(Integration)
   PyTorch(AI) + FastAPI(Server) + JavaScript(Client)
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엔지니어로서의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확신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
 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이론이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아닌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,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실생활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문제를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해결하는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AI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기술의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가치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Regular"/>
              </a:rPr>
              <a:t>확인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349500" y="2628900"/>
            <a:ext cx="4343400" cy="1320800"/>
          </a:xfrm>
          <a:prstGeom prst="rect">
            <a:avLst/>
          </a:prstGeom>
        </p:spPr>
        <p:txBody>
          <a:bodyPr anchor="t" rtlCol="false" lIns="0" tIns="81280" rIns="0" bIns="0"/>
          <a:lstStyle/>
          <a:p>
            <a:pPr algn="l" lvl="0">
              <a:lnSpc>
                <a:spcPct val="99600"/>
              </a:lnSpc>
            </a:pP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개인</a:t>
            </a:r>
            <a:r>
              <a:rPr lang="en-US" sz="6400" b="false" i="false" u="none" strike="noStrike">
                <a:solidFill>
                  <a:srgbClr val="1E1E1E"/>
                </a:solidFill>
                <a:latin typeface="Pretendard Black"/>
              </a:rPr>
              <a:t> </a:t>
            </a: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소감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FFFFFF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 rot="0">
            <a:off x="-22364700" y="-25400"/>
            <a:ext cx="41719500" cy="16497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 rot="0">
            <a:off x="-26123900" y="-25400"/>
            <a:ext cx="41719500" cy="16497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3467100" y="5575300"/>
            <a:ext cx="139700" cy="10922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143000" y="1562100"/>
            <a:ext cx="22237700" cy="254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3911600" y="5600700"/>
            <a:ext cx="3924300" cy="1066800"/>
          </a:xfrm>
          <a:prstGeom prst="rect">
            <a:avLst/>
          </a:prstGeom>
        </p:spPr>
        <p:txBody>
          <a:bodyPr anchor="t" rtlCol="false"/>
          <a:lstStyle/>
          <a:p>
            <a:pPr algn="l" lvl="0">
              <a:lnSpc>
                <a:spcPct val="132800"/>
              </a:lnSpc>
            </a:pPr>
            <a:r>
              <a:rPr lang="en" sz="6000" b="false" i="false" u="none" strike="noStrike">
                <a:solidFill>
                  <a:srgbClr val="1E1E1E"/>
                </a:solidFill>
                <a:ea typeface="Pretendard Black"/>
              </a:rPr>
              <a:t>감사합니다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467100" y="11290300"/>
            <a:ext cx="21031200" cy="1079500"/>
          </a:xfrm>
          <a:prstGeom prst="rect">
            <a:avLst/>
          </a:prstGeom>
        </p:spPr>
        <p:txBody>
          <a:bodyPr anchor="ctr" rtlCol="false"/>
          <a:lstStyle/>
          <a:p>
            <a:pPr algn="l" lvl="0">
              <a:lnSpc>
                <a:spcPct val="124499"/>
              </a:lnSpc>
            </a:pPr>
            <a:r>
              <a:rPr lang="en-US" sz="2933" b="false" i="false" u="none" strike="noStrike">
                <a:solidFill>
                  <a:srgbClr val="1E1E1E"/>
                </a:solidFill>
                <a:latin typeface="Pretendard Regular"/>
              </a:rPr>
              <a:t>[</a:t>
            </a:r>
            <a:r>
              <a:rPr lang="ko-KR" sz="2933" b="false" i="false" u="none" strike="noStrike">
                <a:solidFill>
                  <a:srgbClr val="1E1E1E"/>
                </a:solidFill>
                <a:ea typeface="Pretendard Regular"/>
              </a:rPr>
              <a:t>주요</a:t>
            </a:r>
            <a:r>
              <a:rPr lang="en-US" sz="29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>
                <a:solidFill>
                  <a:srgbClr val="1E1E1E"/>
                </a:solidFill>
                <a:ea typeface="Pretendard Regular"/>
              </a:rPr>
              <a:t>데이터</a:t>
            </a:r>
            <a:r>
              <a:rPr lang="en-US" sz="29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>
                <a:solidFill>
                  <a:srgbClr val="1E1E1E"/>
                </a:solidFill>
                <a:ea typeface="Pretendard Regular"/>
              </a:rPr>
              <a:t>출처</a:t>
            </a:r>
            <a:r>
              <a:rPr lang="en-US" sz="2933" b="false" i="false" u="none" strike="noStrike">
                <a:solidFill>
                  <a:srgbClr val="1E1E1E"/>
                </a:solidFill>
                <a:latin typeface="Pretendard Regular"/>
              </a:rPr>
              <a:t>] (Waste Classification Dataset, Kaggle Repository)
[</a:t>
            </a:r>
            <a:r>
              <a:rPr lang="ko-KR" sz="2933" b="false" i="false" u="none" strike="noStrike">
                <a:solidFill>
                  <a:srgbClr val="1E1E1E"/>
                </a:solidFill>
                <a:ea typeface="Pretendard Regular"/>
              </a:rPr>
              <a:t>보강</a:t>
            </a:r>
            <a:r>
              <a:rPr lang="en-US" sz="29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>
                <a:solidFill>
                  <a:srgbClr val="1E1E1E"/>
                </a:solidFill>
                <a:ea typeface="Pretendard Regular"/>
              </a:rPr>
              <a:t>데이터</a:t>
            </a:r>
            <a:r>
              <a:rPr lang="en-US" sz="2933" b="false" i="false" u="none" strike="noStrike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>
                <a:solidFill>
                  <a:srgbClr val="1E1E1E"/>
                </a:solidFill>
                <a:ea typeface="Pretendard Regular"/>
              </a:rPr>
              <a:t>출처</a:t>
            </a:r>
            <a:r>
              <a:rPr lang="en-US" sz="2933" b="false" i="false" u="none" strike="noStrike">
                <a:solidFill>
                  <a:srgbClr val="1E1E1E"/>
                </a:solidFill>
                <a:latin typeface="Pretendard Regular"/>
              </a:rPr>
              <a:t>] (Google Image Search and Manual Collection for specific General Waste types)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FFFFFF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 rot="0">
            <a:off x="-12738100" y="-25400"/>
            <a:ext cx="41719500" cy="16497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 rot="0">
            <a:off x="-16497300" y="-25400"/>
            <a:ext cx="41719500" cy="16497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43000" y="1562100"/>
            <a:ext cx="222377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-704">
            <a:off x="1549400" y="7531100"/>
            <a:ext cx="28956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5168900" y="7531100"/>
            <a:ext cx="2895600" cy="254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8890000" y="7531100"/>
            <a:ext cx="2895600" cy="254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2547600" y="7531100"/>
            <a:ext cx="2895600" cy="254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6179800" y="7531100"/>
            <a:ext cx="2895600" cy="254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9837400" y="7531100"/>
            <a:ext cx="2895600" cy="2540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511300" y="6172200"/>
            <a:ext cx="2971800" cy="1143000"/>
          </a:xfrm>
          <a:prstGeom prst="rect">
            <a:avLst/>
          </a:prstGeom>
        </p:spPr>
        <p:txBody>
          <a:bodyPr anchor="t" rtlCol="false" lIns="0" tIns="81280" rIns="0" bIns="0"/>
          <a:lstStyle/>
          <a:p>
            <a:pPr algn="l" lvl="0">
              <a:lnSpc>
                <a:spcPct val="99600"/>
              </a:lnSpc>
            </a:pPr>
            <a:r>
              <a:rPr lang="en" sz="6400" b="false" i="false" u="none" strike="noStrike">
                <a:solidFill>
                  <a:srgbClr val="1E1E1E"/>
                </a:solidFill>
                <a:latin typeface="Pretendard Black"/>
              </a:rPr>
              <a:t>01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36700" y="8458200"/>
            <a:ext cx="2857500" cy="660400"/>
          </a:xfrm>
          <a:prstGeom prst="rect">
            <a:avLst/>
          </a:prstGeom>
        </p:spPr>
        <p:txBody>
          <a:bodyPr anchor="t" rtlCol="false" lIns="0" tIns="23706" rIns="0" bIns="0"/>
          <a:lstStyle/>
          <a:p>
            <a:pPr algn="l" lvl="0">
              <a:lnSpc>
                <a:spcPct val="107899"/>
              </a:lnSpc>
            </a:pP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프로젝트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소개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36700" y="9385300"/>
            <a:ext cx="2959100" cy="1041400"/>
          </a:xfrm>
          <a:prstGeom prst="rect">
            <a:avLst/>
          </a:prstGeom>
        </p:spPr>
        <p:txBody>
          <a:bodyPr anchor="t" rtlCol="false"/>
          <a:lstStyle/>
          <a:p>
            <a:pPr algn="l" lvl="0">
              <a:lnSpc>
                <a:spcPct val="124499"/>
              </a:lnSpc>
            </a:pP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 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목표를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한눈에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보여줄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수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있습니다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68900" y="8458200"/>
            <a:ext cx="2857500" cy="723900"/>
          </a:xfrm>
          <a:prstGeom prst="rect">
            <a:avLst/>
          </a:prstGeom>
        </p:spPr>
        <p:txBody>
          <a:bodyPr anchor="t" rtlCol="false" lIns="0" tIns="23706" rIns="0" bIns="0"/>
          <a:lstStyle/>
          <a:p>
            <a:pPr algn="l" lvl="0">
              <a:lnSpc>
                <a:spcPct val="107899"/>
              </a:lnSpc>
            </a:pP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설계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및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환경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194300" y="9385300"/>
            <a:ext cx="2959100" cy="1600200"/>
          </a:xfrm>
          <a:prstGeom prst="rect">
            <a:avLst/>
          </a:prstGeom>
        </p:spPr>
        <p:txBody>
          <a:bodyPr anchor="t" rtlCol="false"/>
          <a:lstStyle/>
          <a:p>
            <a:pPr algn="l" lvl="0">
              <a:lnSpc>
                <a:spcPct val="124499"/>
              </a:lnSpc>
            </a:pP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EfficientNet-B0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모델과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FastAPI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를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활용한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전체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시스템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168900" y="6172200"/>
            <a:ext cx="2971800" cy="1143000"/>
          </a:xfrm>
          <a:prstGeom prst="rect">
            <a:avLst/>
          </a:prstGeom>
        </p:spPr>
        <p:txBody>
          <a:bodyPr anchor="t" rtlCol="false" lIns="0" tIns="81280" rIns="0" bIns="0"/>
          <a:lstStyle/>
          <a:p>
            <a:pPr algn="l" lvl="0">
              <a:lnSpc>
                <a:spcPct val="99600"/>
              </a:lnSpc>
            </a:pPr>
            <a:r>
              <a:rPr lang="en" sz="6400" b="false" i="false" u="none" strike="noStrike">
                <a:solidFill>
                  <a:srgbClr val="1E1E1E"/>
                </a:solidFill>
                <a:latin typeface="Pretendard Black"/>
              </a:rPr>
              <a:t>02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864600" y="8458200"/>
            <a:ext cx="2857500" cy="723900"/>
          </a:xfrm>
          <a:prstGeom prst="rect">
            <a:avLst/>
          </a:prstGeom>
        </p:spPr>
        <p:txBody>
          <a:bodyPr anchor="t" rtlCol="false" lIns="0" tIns="23706" rIns="0" bIns="0"/>
          <a:lstStyle/>
          <a:p>
            <a:pPr algn="l" lvl="0">
              <a:lnSpc>
                <a:spcPct val="107899"/>
              </a:lnSpc>
            </a:pP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핵심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문제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해결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864600" y="9385300"/>
            <a:ext cx="2959100" cy="2159000"/>
          </a:xfrm>
          <a:prstGeom prst="rect">
            <a:avLst/>
          </a:prstGeom>
        </p:spPr>
        <p:txBody>
          <a:bodyPr anchor="t" rtlCol="false"/>
          <a:lstStyle/>
          <a:p>
            <a:pPr algn="l" lvl="0">
              <a:lnSpc>
                <a:spcPct val="124499"/>
              </a:lnSpc>
            </a:pP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흰색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배경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과적합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및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일반쓰레기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오분류를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해결한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데이터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엔지니어링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839200" y="6172200"/>
            <a:ext cx="2971800" cy="1143000"/>
          </a:xfrm>
          <a:prstGeom prst="rect">
            <a:avLst/>
          </a:prstGeom>
        </p:spPr>
        <p:txBody>
          <a:bodyPr anchor="t" rtlCol="false" lIns="0" tIns="81280" rIns="0" bIns="0"/>
          <a:lstStyle/>
          <a:p>
            <a:pPr algn="l" lvl="0">
              <a:lnSpc>
                <a:spcPct val="99600"/>
              </a:lnSpc>
            </a:pPr>
            <a:r>
              <a:rPr lang="en" sz="6400" b="false" i="false" u="none" strike="noStrike">
                <a:solidFill>
                  <a:srgbClr val="1E1E1E"/>
                </a:solidFill>
                <a:latin typeface="Pretendard Black"/>
              </a:rPr>
              <a:t>03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547600" y="8458200"/>
            <a:ext cx="2857500" cy="723900"/>
          </a:xfrm>
          <a:prstGeom prst="rect">
            <a:avLst/>
          </a:prstGeom>
        </p:spPr>
        <p:txBody>
          <a:bodyPr anchor="t" rtlCol="false" lIns="0" tIns="23706" rIns="0" bIns="0"/>
          <a:lstStyle/>
          <a:p>
            <a:pPr algn="l" lvl="0">
              <a:lnSpc>
                <a:spcPct val="107899"/>
              </a:lnSpc>
            </a:pPr>
            <a:r>
              <a:rPr lang="en" sz="3733" b="false" i="false" u="none" strike="noStrike">
                <a:solidFill>
                  <a:srgbClr val="1E1E1E"/>
                </a:solidFill>
                <a:ea typeface="Pretendard SemiBold"/>
              </a:rPr>
              <a:t>시연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522200" y="9385300"/>
            <a:ext cx="2959100" cy="2159000"/>
          </a:xfrm>
          <a:prstGeom prst="rect">
            <a:avLst/>
          </a:prstGeom>
        </p:spPr>
        <p:txBody>
          <a:bodyPr anchor="t" rtlCol="false"/>
          <a:lstStyle/>
          <a:p>
            <a:pPr algn="l" lvl="0">
              <a:lnSpc>
                <a:spcPct val="124499"/>
              </a:lnSpc>
            </a:pP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웹캠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실시간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분류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구동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화면과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95.88%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의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모델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검증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정확도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성과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496800" y="6172200"/>
            <a:ext cx="2971800" cy="1143000"/>
          </a:xfrm>
          <a:prstGeom prst="rect">
            <a:avLst/>
          </a:prstGeom>
        </p:spPr>
        <p:txBody>
          <a:bodyPr anchor="t" rtlCol="false" lIns="0" tIns="81280" rIns="0" bIns="0"/>
          <a:lstStyle/>
          <a:p>
            <a:pPr algn="l" lvl="0">
              <a:lnSpc>
                <a:spcPct val="99600"/>
              </a:lnSpc>
            </a:pPr>
            <a:r>
              <a:rPr lang="en" sz="6400" b="false" i="false" u="none" strike="noStrike">
                <a:solidFill>
                  <a:srgbClr val="1E1E1E"/>
                </a:solidFill>
                <a:latin typeface="Pretendard Black"/>
              </a:rPr>
              <a:t>04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6179800" y="8458200"/>
            <a:ext cx="2857500" cy="723900"/>
          </a:xfrm>
          <a:prstGeom prst="rect">
            <a:avLst/>
          </a:prstGeom>
        </p:spPr>
        <p:txBody>
          <a:bodyPr anchor="t" rtlCol="false" lIns="0" tIns="23706" rIns="0" bIns="0"/>
          <a:lstStyle/>
          <a:p>
            <a:pPr algn="l" lvl="0">
              <a:lnSpc>
                <a:spcPct val="107899"/>
              </a:lnSpc>
            </a:pPr>
            <a:r>
              <a:rPr lang="en" sz="3733" b="false" i="false" u="none" strike="noStrike">
                <a:solidFill>
                  <a:srgbClr val="1E1E1E"/>
                </a:solidFill>
                <a:ea typeface="Pretendard SemiBold"/>
              </a:rPr>
              <a:t>향후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6179800" y="9385300"/>
            <a:ext cx="2959100" cy="1600200"/>
          </a:xfrm>
          <a:prstGeom prst="rect">
            <a:avLst/>
          </a:prstGeom>
        </p:spPr>
        <p:txBody>
          <a:bodyPr anchor="t" rtlCol="false"/>
          <a:lstStyle/>
          <a:p>
            <a:pPr algn="l" lvl="0">
              <a:lnSpc>
                <a:spcPct val="124499"/>
              </a:lnSpc>
            </a:pP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신뢰도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기반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예외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처리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도입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및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객체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탐지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확장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계획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6154400" y="6172200"/>
            <a:ext cx="2971800" cy="1143000"/>
          </a:xfrm>
          <a:prstGeom prst="rect">
            <a:avLst/>
          </a:prstGeom>
        </p:spPr>
        <p:txBody>
          <a:bodyPr anchor="t" rtlCol="false" lIns="0" tIns="81280" rIns="0" bIns="0"/>
          <a:lstStyle/>
          <a:p>
            <a:pPr algn="l" lvl="0">
              <a:lnSpc>
                <a:spcPct val="99600"/>
              </a:lnSpc>
            </a:pPr>
            <a:r>
              <a:rPr lang="en" sz="6400" b="false" i="false" u="none" strike="noStrike">
                <a:solidFill>
                  <a:srgbClr val="1E1E1E"/>
                </a:solidFill>
                <a:latin typeface="Pretendard Black"/>
              </a:rPr>
              <a:t>05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9850100" y="8458200"/>
            <a:ext cx="2857500" cy="723900"/>
          </a:xfrm>
          <a:prstGeom prst="rect">
            <a:avLst/>
          </a:prstGeom>
        </p:spPr>
        <p:txBody>
          <a:bodyPr anchor="t" rtlCol="false" lIns="0" tIns="23706" rIns="0" bIns="0"/>
          <a:lstStyle/>
          <a:p>
            <a:pPr algn="l" lvl="0">
              <a:lnSpc>
                <a:spcPct val="107899"/>
              </a:lnSpc>
            </a:pPr>
            <a:r>
              <a:rPr lang="en" sz="3733" b="false" i="false" u="none" strike="noStrike">
                <a:solidFill>
                  <a:srgbClr val="1E1E1E"/>
                </a:solidFill>
                <a:ea typeface="Pretendard SemiBold"/>
              </a:rPr>
              <a:t>결론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9850100" y="9385300"/>
            <a:ext cx="3009900" cy="1600200"/>
          </a:xfrm>
          <a:prstGeom prst="rect">
            <a:avLst/>
          </a:prstGeom>
        </p:spPr>
        <p:txBody>
          <a:bodyPr anchor="t" rtlCol="false"/>
          <a:lstStyle/>
          <a:p>
            <a:pPr algn="l" lvl="0">
              <a:lnSpc>
                <a:spcPct val="124499"/>
              </a:lnSpc>
            </a:pP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데이터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중심접근을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통한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실생활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문제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해결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성과</a:t>
            </a:r>
            <a:r>
              <a:rPr lang="en-US" sz="2933" b="false" i="false" u="none" strike="noStrike" spc="-28">
                <a:solidFill>
                  <a:srgbClr val="1E1E1E"/>
                </a:solidFill>
                <a:latin typeface="Pretendard Regular"/>
              </a:rPr>
              <a:t> </a:t>
            </a:r>
            <a:r>
              <a:rPr lang="ko-KR" sz="2933" b="false" i="false" u="none" strike="noStrike" spc="-28">
                <a:solidFill>
                  <a:srgbClr val="1E1E1E"/>
                </a:solidFill>
                <a:ea typeface="Pretendard Regular"/>
              </a:rPr>
              <a:t>요약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9824700" y="6172200"/>
            <a:ext cx="2971800" cy="1143000"/>
          </a:xfrm>
          <a:prstGeom prst="rect">
            <a:avLst/>
          </a:prstGeom>
        </p:spPr>
        <p:txBody>
          <a:bodyPr anchor="t" rtlCol="false" lIns="0" tIns="81280" rIns="0" bIns="0"/>
          <a:lstStyle/>
          <a:p>
            <a:pPr algn="l" lvl="0">
              <a:lnSpc>
                <a:spcPct val="99600"/>
              </a:lnSpc>
            </a:pPr>
            <a:r>
              <a:rPr lang="en" sz="6400" b="false" i="false" u="none" strike="noStrike">
                <a:solidFill>
                  <a:srgbClr val="1E1E1E"/>
                </a:solidFill>
                <a:latin typeface="Pretendard Black"/>
              </a:rPr>
              <a:t>06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524000" y="3098800"/>
            <a:ext cx="3048000" cy="1511300"/>
          </a:xfrm>
          <a:prstGeom prst="rect">
            <a:avLst/>
          </a:prstGeom>
        </p:spPr>
        <p:txBody>
          <a:bodyPr anchor="t" rtlCol="false" lIns="0" tIns="108373" rIns="0" bIns="0"/>
          <a:lstStyle/>
          <a:p>
            <a:pPr algn="l" lvl="0">
              <a:lnSpc>
                <a:spcPct val="99600"/>
              </a:lnSpc>
            </a:pPr>
            <a:r>
              <a:rPr lang="en" sz="8533" b="false" i="false" u="none" strike="noStrike">
                <a:solidFill>
                  <a:srgbClr val="1E1E1E"/>
                </a:solidFill>
                <a:ea typeface="Pretendard Black"/>
              </a:rPr>
              <a:t>목차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FFFFFF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 rot="0">
            <a:off x="-22364700" y="-25400"/>
            <a:ext cx="41719500" cy="16497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 rot="0">
            <a:off x="-26123900" y="-25400"/>
            <a:ext cx="41719500" cy="16497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790700" y="2882900"/>
            <a:ext cx="9474200" cy="94742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43000" y="1562100"/>
            <a:ext cx="222377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2560300" y="2895600"/>
            <a:ext cx="127000" cy="6350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2560300" y="4457700"/>
            <a:ext cx="11214100" cy="711200"/>
          </a:xfrm>
          <a:prstGeom prst="rect">
            <a:avLst/>
          </a:prstGeom>
        </p:spPr>
        <p:txBody>
          <a:bodyPr anchor="t" rtlCol="false" lIns="0" tIns="25400" rIns="0" bIns="0"/>
          <a:lstStyle/>
          <a:p>
            <a:pPr algn="l" lvl="0">
              <a:lnSpc>
                <a:spcPct val="107899"/>
              </a:lnSpc>
            </a:pPr>
            <a:r>
              <a:rPr lang="ko-KR" sz="3999" b="false" i="false" u="none" strike="noStrike">
                <a:solidFill>
                  <a:srgbClr val="1E1E1E"/>
                </a:solidFill>
                <a:ea typeface="Pretendard SemiBold"/>
              </a:rPr>
              <a:t>개발</a:t>
            </a:r>
            <a:r>
              <a:rPr lang="en-US" sz="3999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E1E1E"/>
                </a:solidFill>
                <a:ea typeface="Pretendard SemiBold"/>
              </a:rPr>
              <a:t>배경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560300" y="5651500"/>
            <a:ext cx="11188700" cy="571500"/>
          </a:xfrm>
          <a:prstGeom prst="rect">
            <a:avLst/>
          </a:prstGeom>
        </p:spPr>
        <p:txBody>
          <a:bodyPr anchor="t" rtlCol="false"/>
          <a:lstStyle/>
          <a:p>
            <a:pPr algn="l" lvl="0">
              <a:lnSpc>
                <a:spcPct val="124499"/>
              </a:lnSpc>
            </a:pPr>
            <a:r>
              <a:rPr lang="en-US" sz="3199" b="false" i="false" u="none" strike="noStrike" spc="-32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 </a:t>
            </a:r>
            <a:r>
              <a:rPr lang="ko-KR" sz="3199" b="false" i="false" u="none" strike="noStrike" spc="-32">
                <a:solidFill>
                  <a:srgbClr val="1E1E1E">
                    <a:alpha val="70196"/>
                  </a:srgbClr>
                </a:solidFill>
                <a:ea typeface="Pretendard Regular"/>
              </a:rPr>
              <a:t>복합</a:t>
            </a:r>
            <a:r>
              <a:rPr lang="en-US" sz="3199" b="false" i="false" u="none" strike="noStrike" spc="-32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199" b="false" i="false" u="none" strike="noStrike" spc="-32">
                <a:solidFill>
                  <a:srgbClr val="1E1E1E">
                    <a:alpha val="70196"/>
                  </a:srgbClr>
                </a:solidFill>
                <a:ea typeface="Pretendard Regular"/>
              </a:rPr>
              <a:t>재질</a:t>
            </a:r>
            <a:r>
              <a:rPr lang="en-US" sz="3199" b="false" i="false" u="none" strike="noStrike" spc="-32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199" b="false" i="false" u="none" strike="noStrike" spc="-32">
                <a:solidFill>
                  <a:srgbClr val="1E1E1E">
                    <a:alpha val="70196"/>
                  </a:srgbClr>
                </a:solidFill>
                <a:ea typeface="Pretendard Regular"/>
              </a:rPr>
              <a:t>및</a:t>
            </a:r>
            <a:r>
              <a:rPr lang="en-US" sz="3199" b="false" i="false" u="none" strike="noStrike" spc="-32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199" b="false" i="false" u="none" strike="noStrike" spc="-32">
                <a:solidFill>
                  <a:srgbClr val="1E1E1E">
                    <a:alpha val="70196"/>
                  </a:srgbClr>
                </a:solidFill>
                <a:ea typeface="Pretendard Regular"/>
              </a:rPr>
              <a:t>오염된</a:t>
            </a:r>
            <a:r>
              <a:rPr lang="en-US" sz="3199" b="false" i="false" u="none" strike="noStrike" spc="-32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199" b="false" i="false" u="none" strike="noStrike" spc="-32">
                <a:solidFill>
                  <a:srgbClr val="1E1E1E">
                    <a:alpha val="70196"/>
                  </a:srgbClr>
                </a:solidFill>
                <a:ea typeface="Pretendard Regular"/>
              </a:rPr>
              <a:t>폐기물의</a:t>
            </a:r>
            <a:r>
              <a:rPr lang="en-US" sz="3199" b="false" i="false" u="none" strike="noStrike" spc="-32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199" b="false" i="false" u="none" strike="noStrike" spc="-32">
                <a:solidFill>
                  <a:srgbClr val="1E1E1E">
                    <a:alpha val="70196"/>
                  </a:srgbClr>
                </a:solidFill>
                <a:ea typeface="Pretendard Regular"/>
              </a:rPr>
              <a:t>모호한</a:t>
            </a:r>
            <a:r>
              <a:rPr lang="en-US" sz="3199" b="false" i="false" u="none" strike="noStrike" spc="-32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199" b="false" i="false" u="none" strike="noStrike" spc="-32">
                <a:solidFill>
                  <a:srgbClr val="1E1E1E">
                    <a:alpha val="70196"/>
                  </a:srgbClr>
                </a:solidFill>
                <a:ea typeface="Pretendard Regular"/>
              </a:rPr>
              <a:t>분류로</a:t>
            </a:r>
            <a:r>
              <a:rPr lang="en-US" sz="3199" b="false" i="false" u="none" strike="noStrike" spc="-32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199" b="false" i="false" u="none" strike="noStrike" spc="-32">
                <a:solidFill>
                  <a:srgbClr val="1E1E1E">
                    <a:alpha val="70196"/>
                  </a:srgbClr>
                </a:solidFill>
                <a:ea typeface="Pretendard Regular"/>
              </a:rPr>
              <a:t>인한</a:t>
            </a:r>
            <a:r>
              <a:rPr lang="en-US" sz="3199" b="false" i="false" u="none" strike="noStrike" spc="-32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199" b="false" i="false" u="none" strike="noStrike" spc="-32">
                <a:solidFill>
                  <a:srgbClr val="1E1E1E">
                    <a:alpha val="70196"/>
                  </a:srgbClr>
                </a:solidFill>
                <a:ea typeface="Pretendard Regular"/>
              </a:rPr>
              <a:t>재활용</a:t>
            </a:r>
            <a:r>
              <a:rPr lang="en-US" sz="3199" b="false" i="false" u="none" strike="noStrike" spc="-32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199" b="false" i="false" u="none" strike="noStrike" spc="-32">
                <a:solidFill>
                  <a:srgbClr val="1E1E1E">
                    <a:alpha val="70196"/>
                  </a:srgbClr>
                </a:solidFill>
                <a:ea typeface="Pretendard Regular"/>
              </a:rPr>
              <a:t>효율</a:t>
            </a:r>
            <a:r>
              <a:rPr lang="en-US" sz="3199" b="false" i="false" u="none" strike="noStrike" spc="-32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199" b="false" i="false" u="none" strike="noStrike" spc="-32">
                <a:solidFill>
                  <a:srgbClr val="1E1E1E">
                    <a:alpha val="70196"/>
                  </a:srgbClr>
                </a:solidFill>
                <a:ea typeface="Pretendard Regular"/>
              </a:rPr>
              <a:t>저하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081000" y="2654300"/>
            <a:ext cx="7607300" cy="1143000"/>
          </a:xfrm>
          <a:prstGeom prst="rect">
            <a:avLst/>
          </a:prstGeom>
        </p:spPr>
        <p:txBody>
          <a:bodyPr anchor="t" rtlCol="false" lIns="0" tIns="81280" rIns="0" bIns="0"/>
          <a:lstStyle/>
          <a:p>
            <a:pPr algn="l" lvl="0">
              <a:lnSpc>
                <a:spcPct val="99600"/>
              </a:lnSpc>
            </a:pP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프로젝트</a:t>
            </a:r>
            <a:r>
              <a:rPr lang="en-US" sz="6400" b="false" i="false" u="none" strike="noStrike">
                <a:solidFill>
                  <a:srgbClr val="1E1E1E"/>
                </a:solidFill>
                <a:latin typeface="Pretendard Black"/>
              </a:rPr>
              <a:t> </a:t>
            </a: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소개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623800" y="7086600"/>
            <a:ext cx="11214100" cy="711200"/>
          </a:xfrm>
          <a:prstGeom prst="rect">
            <a:avLst/>
          </a:prstGeom>
        </p:spPr>
        <p:txBody>
          <a:bodyPr anchor="t" rtlCol="false" lIns="0" tIns="25400" rIns="0" bIns="0"/>
          <a:lstStyle/>
          <a:p>
            <a:pPr algn="l" lvl="0">
              <a:lnSpc>
                <a:spcPct val="107899"/>
              </a:lnSpc>
            </a:pPr>
            <a:r>
              <a:rPr lang="en" sz="3999" b="false" i="false" u="none" strike="noStrike">
                <a:solidFill>
                  <a:srgbClr val="1E1E1E"/>
                </a:solidFill>
                <a:ea typeface="Pretendard SemiBold"/>
              </a:rPr>
              <a:t>목표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674600" y="8039100"/>
            <a:ext cx="9093200" cy="1231900"/>
          </a:xfrm>
          <a:prstGeom prst="rect">
            <a:avLst/>
          </a:prstGeom>
        </p:spPr>
        <p:txBody>
          <a:bodyPr anchor="t" rtlCol="false"/>
          <a:lstStyle/>
          <a:p>
            <a:pPr algn="l" lvl="0">
              <a:lnSpc>
                <a:spcPct val="124499"/>
              </a:lnSpc>
            </a:pP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5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대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핵심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폐기물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(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캔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,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유리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,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종이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,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플라스틱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,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일반쓰레기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)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실시간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식별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및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웹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서비스화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623800" y="9956800"/>
            <a:ext cx="11214100" cy="711200"/>
          </a:xfrm>
          <a:prstGeom prst="rect">
            <a:avLst/>
          </a:prstGeom>
        </p:spPr>
        <p:txBody>
          <a:bodyPr anchor="t" rtlCol="false" lIns="0" tIns="25400" rIns="0" bIns="0"/>
          <a:lstStyle/>
          <a:p>
            <a:pPr algn="l" lvl="0">
              <a:lnSpc>
                <a:spcPct val="107899"/>
              </a:lnSpc>
            </a:pPr>
            <a:r>
              <a:rPr lang="en" sz="3999" b="false" i="false" u="none" strike="noStrike">
                <a:solidFill>
                  <a:srgbClr val="1E1E1E"/>
                </a:solidFill>
                <a:ea typeface="Pretendard SemiBold"/>
              </a:rPr>
              <a:t>차별점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623800" y="11353800"/>
            <a:ext cx="11188700" cy="596900"/>
          </a:xfrm>
          <a:prstGeom prst="rect">
            <a:avLst/>
          </a:prstGeom>
        </p:spPr>
        <p:txBody>
          <a:bodyPr anchor="t" rtlCol="false"/>
          <a:lstStyle/>
          <a:p>
            <a:pPr algn="l" lvl="0">
              <a:lnSpc>
                <a:spcPct val="124499"/>
              </a:lnSpc>
            </a:pP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단순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모델링이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아닌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사용자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접근성을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강화한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풀스택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웹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서비스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FFFFFF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 rot="0">
            <a:off x="-22364700" y="-25400"/>
            <a:ext cx="41719500" cy="16497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 rot="0">
            <a:off x="-26123900" y="-25400"/>
            <a:ext cx="41719500" cy="16497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790700" y="2882900"/>
            <a:ext cx="9474200" cy="94742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143000" y="1562100"/>
            <a:ext cx="222377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560300" y="2895600"/>
            <a:ext cx="127000" cy="6350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2674600" y="7073900"/>
            <a:ext cx="11188700" cy="4406900"/>
          </a:xfrm>
          <a:prstGeom prst="rect">
            <a:avLst/>
          </a:prstGeom>
        </p:spPr>
        <p:txBody>
          <a:bodyPr anchor="t" rtlCol="false"/>
          <a:lstStyle/>
          <a:p>
            <a:pPr algn="l" lvl="1" indent="-342900" marL="342900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AI: PyTorch, EfficientNet-B0 (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경량화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/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고성능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)
</a:t>
            </a:r>
            <a:r>
              <a:rPr lang="en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/>
            </a:r>
          </a:p>
          <a:p>
            <a:pPr algn="l" lvl="1" indent="-342900" marL="342900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Backend: FastAPI (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비동기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처리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)
</a:t>
            </a:r>
            <a:r>
              <a:rPr lang="en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/>
            </a:r>
          </a:p>
          <a:p>
            <a:pPr algn="l" lvl="1" indent="-342900" marL="342900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en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Frontend: HTML5, JS, Tailwind CSS</a:t>
            </a:r>
          </a:p>
          <a:p>
            <a:pPr algn="l" lvl="0">
              <a:lnSpc>
                <a:spcPct val="124499"/>
              </a:lnSpc>
            </a:pPr>
            <a:r>
              <a:rPr lang="en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/>
            </a:r>
          </a:p>
          <a:p>
            <a:pPr algn="l" lvl="1" indent="-342900" marL="342900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H/W: NVIDIA CUDA (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가속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081000" y="2654300"/>
            <a:ext cx="7607300" cy="1320800"/>
          </a:xfrm>
          <a:prstGeom prst="rect">
            <a:avLst/>
          </a:prstGeom>
        </p:spPr>
        <p:txBody>
          <a:bodyPr anchor="t" rtlCol="false" lIns="0" tIns="81280" rIns="0" bIns="0"/>
          <a:lstStyle/>
          <a:p>
            <a:pPr algn="l" lvl="0">
              <a:lnSpc>
                <a:spcPct val="99600"/>
              </a:lnSpc>
            </a:pP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개발</a:t>
            </a:r>
            <a:r>
              <a:rPr lang="en-US" sz="6400" b="false" i="false" u="none" strike="noStrike">
                <a:solidFill>
                  <a:srgbClr val="1E1E1E"/>
                </a:solidFill>
                <a:latin typeface="Pretendard Black"/>
              </a:rPr>
              <a:t> </a:t>
            </a: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환경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2623800" y="4267200"/>
            <a:ext cx="10541000" cy="111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FFFFFF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 rot="0">
            <a:off x="-22364700" y="-25400"/>
            <a:ext cx="41719500" cy="16497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 rot="0">
            <a:off x="-26123900" y="-25400"/>
            <a:ext cx="41719500" cy="16497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790700" y="2882900"/>
            <a:ext cx="9474200" cy="94742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143000" y="1562100"/>
            <a:ext cx="222377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560300" y="2895600"/>
            <a:ext cx="127000" cy="6350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2674600" y="5397500"/>
            <a:ext cx="11214100" cy="711200"/>
          </a:xfrm>
          <a:prstGeom prst="rect">
            <a:avLst/>
          </a:prstGeom>
        </p:spPr>
        <p:txBody>
          <a:bodyPr anchor="t" rtlCol="false" lIns="0" tIns="25400" rIns="0" bIns="0"/>
          <a:lstStyle/>
          <a:p>
            <a:pPr algn="l" lvl="0">
              <a:lnSpc>
                <a:spcPct val="107899"/>
              </a:lnSpc>
            </a:pPr>
            <a:r>
              <a:rPr lang="ko-KR" sz="3999" b="false" i="false" u="none" strike="noStrike">
                <a:solidFill>
                  <a:srgbClr val="1E1E1E"/>
                </a:solidFill>
                <a:ea typeface="Pretendard SemiBold"/>
              </a:rPr>
              <a:t>모델</a:t>
            </a:r>
            <a:r>
              <a:rPr lang="en-US" sz="3999" b="false" i="false" u="none" strike="noStrike">
                <a:solidFill>
                  <a:srgbClr val="1E1E1E"/>
                </a:solidFill>
                <a:latin typeface="Pretendard SemiBold"/>
              </a:rPr>
              <a:t>: EfficientNet-B0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081000" y="2654300"/>
            <a:ext cx="9283700" cy="1143000"/>
          </a:xfrm>
          <a:prstGeom prst="rect">
            <a:avLst/>
          </a:prstGeom>
        </p:spPr>
        <p:txBody>
          <a:bodyPr anchor="t" rtlCol="false" lIns="0" tIns="81280" rIns="0" bIns="0"/>
          <a:lstStyle/>
          <a:p>
            <a:pPr algn="l" lvl="0">
              <a:lnSpc>
                <a:spcPct val="99600"/>
              </a:lnSpc>
            </a:pP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모델</a:t>
            </a:r>
            <a:r>
              <a:rPr lang="en-US" sz="6400" b="false" i="false" u="none" strike="noStrike">
                <a:solidFill>
                  <a:srgbClr val="1E1E1E"/>
                </a:solidFill>
                <a:latin typeface="Pretendard Black"/>
              </a:rPr>
              <a:t> </a:t>
            </a: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선정</a:t>
            </a:r>
            <a:r>
              <a:rPr lang="en-US" sz="6400" b="false" i="false" u="none" strike="noStrike">
                <a:solidFill>
                  <a:srgbClr val="1E1E1E"/>
                </a:solidFill>
                <a:latin typeface="Pretendard Black"/>
              </a:rPr>
              <a:t> </a:t>
            </a: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이유</a:t>
            </a:r>
            <a:r>
              <a:rPr lang="en-US" sz="6400" b="false" i="false" u="none" strike="noStrike">
                <a:solidFill>
                  <a:srgbClr val="1E1E1E"/>
                </a:solidFill>
                <a:latin typeface="Pretendard Black"/>
              </a:rPr>
              <a:t> </a:t>
            </a: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및</a:t>
            </a:r>
            <a:r>
              <a:rPr lang="en-US" sz="6400" b="false" i="false" u="none" strike="noStrike">
                <a:solidFill>
                  <a:srgbClr val="1E1E1E"/>
                </a:solidFill>
                <a:latin typeface="Pretendard Black"/>
              </a:rPr>
              <a:t> </a:t>
            </a: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학습</a:t>
            </a:r>
            <a:r>
              <a:rPr lang="en-US" sz="6400" b="false" i="false" u="none" strike="noStrike">
                <a:solidFill>
                  <a:srgbClr val="1E1E1E"/>
                </a:solidFill>
                <a:latin typeface="Pretendard Black"/>
              </a:rPr>
              <a:t> </a:t>
            </a: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전략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674600" y="7048500"/>
            <a:ext cx="11188700" cy="1193800"/>
          </a:xfrm>
          <a:prstGeom prst="rect">
            <a:avLst/>
          </a:prstGeom>
        </p:spPr>
        <p:txBody>
          <a:bodyPr anchor="t" rtlCol="false" lIns="0" tIns="21166" rIns="0" bIns="0"/>
          <a:lstStyle/>
          <a:p>
            <a:pPr algn="l" lvl="0">
              <a:lnSpc>
                <a:spcPct val="107899"/>
              </a:lnSpc>
            </a:pPr>
            <a:r>
              <a:rPr lang="ko-KR" sz="3333" b="false" i="false" u="none" strike="noStrike">
                <a:solidFill>
                  <a:srgbClr val="1E1E1E"/>
                </a:solidFill>
                <a:ea typeface="Pretendard SemiBold"/>
              </a:rPr>
              <a:t>이유</a:t>
            </a:r>
            <a:r>
              <a:rPr lang="en-US" sz="3333" b="false" i="false" u="none" strike="noStrike">
                <a:solidFill>
                  <a:srgbClr val="1E1E1E"/>
                </a:solidFill>
                <a:latin typeface="Pretendard SemiBold"/>
              </a:rPr>
              <a:t>: </a:t>
            </a:r>
            <a:r>
              <a:rPr lang="ko-KR" sz="3333" b="false" i="false" u="none" strike="noStrike">
                <a:solidFill>
                  <a:srgbClr val="1E1E1E"/>
                </a:solidFill>
                <a:ea typeface="Pretendard SemiBold"/>
              </a:rPr>
              <a:t>웹</a:t>
            </a:r>
            <a:r>
              <a:rPr lang="en-US" sz="33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333" b="false" i="false" u="none" strike="noStrike">
                <a:solidFill>
                  <a:srgbClr val="1E1E1E"/>
                </a:solidFill>
                <a:ea typeface="Pretendard SemiBold"/>
              </a:rPr>
              <a:t>서비스</a:t>
            </a:r>
            <a:r>
              <a:rPr lang="en-US" sz="33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333" b="false" i="false" u="none" strike="noStrike">
                <a:solidFill>
                  <a:srgbClr val="1E1E1E"/>
                </a:solidFill>
                <a:ea typeface="Pretendard SemiBold"/>
              </a:rPr>
              <a:t>특성상</a:t>
            </a:r>
            <a:r>
              <a:rPr lang="en-US" sz="33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333" b="false" i="false" u="none" strike="noStrike">
                <a:solidFill>
                  <a:srgbClr val="1E1E1E"/>
                </a:solidFill>
                <a:ea typeface="Pretendard SemiBold"/>
              </a:rPr>
              <a:t>속도가</a:t>
            </a:r>
            <a:r>
              <a:rPr lang="en-US" sz="33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333" b="false" i="false" u="none" strike="noStrike">
                <a:solidFill>
                  <a:srgbClr val="1E1E1E"/>
                </a:solidFill>
                <a:ea typeface="Pretendard SemiBold"/>
              </a:rPr>
              <a:t>중요하므로</a:t>
            </a:r>
            <a:r>
              <a:rPr lang="en-US" sz="3333" b="false" i="false" u="none" strike="noStrike">
                <a:solidFill>
                  <a:srgbClr val="1E1E1E"/>
                </a:solidFill>
                <a:latin typeface="Pretendard SemiBold"/>
              </a:rPr>
              <a:t>  </a:t>
            </a:r>
            <a:r>
              <a:rPr lang="ko-KR" sz="3333" b="false" i="false" u="none" strike="noStrike">
                <a:solidFill>
                  <a:srgbClr val="1E1E1E"/>
                </a:solidFill>
                <a:ea typeface="Pretendard SemiBold"/>
              </a:rPr>
              <a:t>밸런스가</a:t>
            </a:r>
          </a:p>
          <a:p>
            <a:pPr algn="l" lvl="0">
              <a:lnSpc>
                <a:spcPct val="107899"/>
              </a:lnSpc>
            </a:pPr>
            <a:r>
              <a:rPr lang="en-US" sz="3333" b="false" i="false" u="none" strike="noStrike">
                <a:solidFill>
                  <a:srgbClr val="1E1E1E"/>
                </a:solidFill>
                <a:latin typeface="Pretendard SemiBold"/>
              </a:rPr>
              <a:t>         </a:t>
            </a:r>
            <a:r>
              <a:rPr lang="ko-KR" sz="3333" b="false" i="false" u="none" strike="noStrike">
                <a:solidFill>
                  <a:srgbClr val="1E1E1E"/>
                </a:solidFill>
                <a:ea typeface="Pretendard SemiBold"/>
              </a:rPr>
              <a:t>좋은</a:t>
            </a:r>
            <a:r>
              <a:rPr lang="en-US" sz="3333" b="false" i="false" u="none" strike="noStrike">
                <a:solidFill>
                  <a:srgbClr val="1E1E1E"/>
                </a:solidFill>
                <a:latin typeface="Pretendard SemiBold"/>
              </a:rPr>
              <a:t> B0 </a:t>
            </a:r>
            <a:r>
              <a:rPr lang="ko-KR" sz="3333" b="false" i="false" u="none" strike="noStrike">
                <a:solidFill>
                  <a:srgbClr val="1E1E1E"/>
                </a:solidFill>
                <a:ea typeface="Pretendard SemiBold"/>
              </a:rPr>
              <a:t>모델</a:t>
            </a:r>
            <a:r>
              <a:rPr lang="en-US" sz="33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333" b="false" i="false" u="none" strike="noStrike">
                <a:solidFill>
                  <a:srgbClr val="1E1E1E"/>
                </a:solidFill>
                <a:ea typeface="Pretendard SemiBold"/>
              </a:rPr>
              <a:t>선정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674600" y="8851900"/>
            <a:ext cx="11188700" cy="1193800"/>
          </a:xfrm>
          <a:prstGeom prst="rect">
            <a:avLst/>
          </a:prstGeom>
        </p:spPr>
        <p:txBody>
          <a:bodyPr anchor="t" rtlCol="false" lIns="0" tIns="21166" rIns="0" bIns="0"/>
          <a:lstStyle/>
          <a:p>
            <a:pPr algn="l" lvl="0">
              <a:lnSpc>
                <a:spcPct val="107899"/>
              </a:lnSpc>
            </a:pPr>
            <a:r>
              <a:rPr lang="ko-KR" sz="3333" b="false" i="false" u="none" strike="noStrike">
                <a:solidFill>
                  <a:srgbClr val="1E1E1E"/>
                </a:solidFill>
                <a:ea typeface="Pretendard SemiBold"/>
              </a:rPr>
              <a:t>전략</a:t>
            </a:r>
            <a:r>
              <a:rPr lang="en-US" sz="3333" b="false" i="false" u="none" strike="noStrike">
                <a:solidFill>
                  <a:srgbClr val="1E1E1E"/>
                </a:solidFill>
                <a:latin typeface="Pretendard SemiBold"/>
              </a:rPr>
              <a:t>: ImageNet Pre-trained </a:t>
            </a:r>
            <a:r>
              <a:rPr lang="ko-KR" sz="3333" b="false" i="false" u="none" strike="noStrike">
                <a:solidFill>
                  <a:srgbClr val="1E1E1E"/>
                </a:solidFill>
                <a:ea typeface="Pretendard SemiBold"/>
              </a:rPr>
              <a:t>모델을</a:t>
            </a:r>
            <a:r>
              <a:rPr lang="en-US" sz="33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333" b="false" i="false" u="none" strike="noStrike">
                <a:solidFill>
                  <a:srgbClr val="1E1E1E"/>
                </a:solidFill>
                <a:ea typeface="Pretendard SemiBold"/>
              </a:rPr>
              <a:t>이용한</a:t>
            </a:r>
            <a:r>
              <a:rPr lang="en-US" sz="33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333" b="false" i="false" u="none" strike="noStrike">
                <a:solidFill>
                  <a:srgbClr val="1E1E1E"/>
                </a:solidFill>
                <a:ea typeface="Pretendard SemiBold"/>
              </a:rPr>
              <a:t>전이</a:t>
            </a:r>
            <a:r>
              <a:rPr lang="en-US" sz="33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333" b="false" i="false" u="none" strike="noStrike">
                <a:solidFill>
                  <a:srgbClr val="1E1E1E"/>
                </a:solidFill>
                <a:ea typeface="Pretendard SemiBold"/>
              </a:rPr>
              <a:t>학습으로</a:t>
            </a:r>
            <a:r>
              <a:rPr lang="en-US" sz="3333" b="false" i="false" u="none" strike="noStrike">
                <a:solidFill>
                  <a:srgbClr val="1E1E1E"/>
                </a:solidFill>
                <a:latin typeface="Pretendard SemiBold"/>
              </a:rPr>
              <a:t> </a:t>
            </a:r>
          </a:p>
          <a:p>
            <a:pPr algn="l" lvl="0">
              <a:lnSpc>
                <a:spcPct val="107899"/>
              </a:lnSpc>
            </a:pPr>
            <a:r>
              <a:rPr lang="en-US" sz="3333" b="false" i="false" u="none" strike="noStrike">
                <a:solidFill>
                  <a:srgbClr val="1E1E1E"/>
                </a:solidFill>
                <a:latin typeface="Pretendard SemiBold"/>
              </a:rPr>
              <a:t>         </a:t>
            </a:r>
            <a:r>
              <a:rPr lang="ko-KR" sz="3333" b="false" i="false" u="none" strike="noStrike">
                <a:solidFill>
                  <a:srgbClr val="1E1E1E"/>
                </a:solidFill>
                <a:ea typeface="Pretendard SemiBold"/>
              </a:rPr>
              <a:t>적은</a:t>
            </a:r>
            <a:r>
              <a:rPr lang="en-US" sz="3333" b="false" i="false" u="none" strike="noStrike">
                <a:solidFill>
                  <a:srgbClr val="1E1E1E"/>
                </a:solidFill>
                <a:latin typeface="Pretendard SemiBold"/>
              </a:rPr>
              <a:t>  </a:t>
            </a:r>
            <a:r>
              <a:rPr lang="ko-KR" sz="3333" b="false" i="false" u="none" strike="noStrike">
                <a:solidFill>
                  <a:srgbClr val="1E1E1E"/>
                </a:solidFill>
                <a:ea typeface="Pretendard SemiBold"/>
              </a:rPr>
              <a:t>데이터로도</a:t>
            </a:r>
            <a:r>
              <a:rPr lang="en-US" sz="33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333" b="false" i="false" u="none" strike="noStrike">
                <a:solidFill>
                  <a:srgbClr val="1E1E1E"/>
                </a:solidFill>
                <a:ea typeface="Pretendard SemiBold"/>
              </a:rPr>
              <a:t>높은</a:t>
            </a:r>
            <a:r>
              <a:rPr lang="en-US" sz="33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333" b="false" i="false" u="none" strike="noStrike">
                <a:solidFill>
                  <a:srgbClr val="1E1E1E"/>
                </a:solidFill>
                <a:ea typeface="Pretendard SemiBold"/>
              </a:rPr>
              <a:t>정확도</a:t>
            </a:r>
            <a:r>
              <a:rPr lang="en-US" sz="33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333" b="false" i="false" u="none" strike="noStrike">
                <a:solidFill>
                  <a:srgbClr val="1E1E1E"/>
                </a:solidFill>
                <a:ea typeface="Pretendard SemiBold"/>
              </a:rPr>
              <a:t>확보</a:t>
            </a:r>
            <a:r>
              <a:rPr lang="en-US" sz="3333" b="false" i="false" u="none" strike="noStrike">
                <a:solidFill>
                  <a:srgbClr val="1E1E1E"/>
                </a:solidFill>
                <a:latin typeface="Pretendard SemiBold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FFFFFF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 rot="0">
            <a:off x="-22364700" y="-25400"/>
            <a:ext cx="41719500" cy="16497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 rot="0">
            <a:off x="-26123900" y="-25400"/>
            <a:ext cx="41719500" cy="16497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43000" y="1562100"/>
            <a:ext cx="22237700" cy="254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549400" y="4876800"/>
            <a:ext cx="11214100" cy="711200"/>
          </a:xfrm>
          <a:prstGeom prst="rect">
            <a:avLst/>
          </a:prstGeom>
        </p:spPr>
        <p:txBody>
          <a:bodyPr anchor="t" rtlCol="false" lIns="0" tIns="25400" rIns="0" bIns="0"/>
          <a:lstStyle/>
          <a:p>
            <a:pPr algn="l" lvl="0">
              <a:lnSpc>
                <a:spcPct val="107899"/>
              </a:lnSpc>
            </a:pPr>
            <a:r>
              <a:rPr lang="ko-KR" sz="3999" b="false" i="false" u="none" strike="noStrike">
                <a:solidFill>
                  <a:srgbClr val="1E1E1E"/>
                </a:solidFill>
                <a:ea typeface="Pretendard SemiBold"/>
              </a:rPr>
              <a:t>일반쓰레기</a:t>
            </a:r>
            <a:r>
              <a:rPr lang="en-US" sz="3999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E1E1E"/>
                </a:solidFill>
                <a:ea typeface="Pretendard SemiBold"/>
              </a:rPr>
              <a:t>오분류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85900" y="6578600"/>
            <a:ext cx="11188700" cy="4356100"/>
          </a:xfrm>
          <a:prstGeom prst="rect">
            <a:avLst/>
          </a:prstGeom>
        </p:spPr>
        <p:txBody>
          <a:bodyPr anchor="t" rtlCol="false"/>
          <a:lstStyle/>
          <a:p>
            <a:pPr algn="l" lvl="0">
              <a:lnSpc>
                <a:spcPct val="124499"/>
              </a:lnSpc>
            </a:pP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문제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: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모델이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오염된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쓰레기를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깨끗한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플라스틱으로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오인함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.
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해결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: Hard Negative Mining.</a:t>
            </a:r>
          </a:p>
          <a:p>
            <a:pPr algn="l" lvl="0">
              <a:lnSpc>
                <a:spcPct val="124499"/>
              </a:lnSpc>
            </a:pP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   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오염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/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복합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재질의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실제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일반쓰레기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이미지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101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장을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직접</a:t>
            </a:r>
          </a:p>
          <a:p>
            <a:pPr algn="l" lvl="0">
              <a:lnSpc>
                <a:spcPct val="124499"/>
              </a:lnSpc>
            </a:pP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   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수집하여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dataset/general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강화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.
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결과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: General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클래스와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Plastic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클래스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간의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혼동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최소화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47900" y="2641600"/>
            <a:ext cx="7607300" cy="1320800"/>
          </a:xfrm>
          <a:prstGeom prst="rect">
            <a:avLst/>
          </a:prstGeom>
        </p:spPr>
        <p:txBody>
          <a:bodyPr anchor="t" rtlCol="false" lIns="0" tIns="81280" rIns="0" bIns="0"/>
          <a:lstStyle/>
          <a:p>
            <a:pPr algn="l" lvl="0">
              <a:lnSpc>
                <a:spcPct val="99600"/>
              </a:lnSpc>
            </a:pP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핵심</a:t>
            </a:r>
            <a:r>
              <a:rPr lang="en-US" sz="6400" b="false" i="false" u="none" strike="noStrike">
                <a:solidFill>
                  <a:srgbClr val="1E1E1E"/>
                </a:solidFill>
                <a:latin typeface="Pretendard Black"/>
              </a:rPr>
              <a:t> </a:t>
            </a: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문제</a:t>
            </a:r>
            <a:r>
              <a:rPr lang="en-US" sz="6400" b="false" i="false" u="none" strike="noStrike">
                <a:solidFill>
                  <a:srgbClr val="1E1E1E"/>
                </a:solidFill>
                <a:latin typeface="Pretendard Black"/>
              </a:rPr>
              <a:t> </a:t>
            </a: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해결</a:t>
            </a:r>
            <a:r>
              <a:rPr lang="en-US" sz="6400" b="false" i="false" u="none" strike="noStrike">
                <a:solidFill>
                  <a:srgbClr val="1E1E1E"/>
                </a:solidFill>
                <a:latin typeface="Pretendard Black"/>
              </a:rPr>
              <a:t> 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560300" y="4876800"/>
            <a:ext cx="11201400" cy="711200"/>
          </a:xfrm>
          <a:prstGeom prst="rect">
            <a:avLst/>
          </a:prstGeom>
        </p:spPr>
        <p:txBody>
          <a:bodyPr anchor="t" rtlCol="false" lIns="0" tIns="23706" rIns="0" bIns="0"/>
          <a:lstStyle/>
          <a:p>
            <a:pPr algn="l" lvl="0">
              <a:lnSpc>
                <a:spcPct val="107899"/>
              </a:lnSpc>
            </a:pP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흰색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배경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과적합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623800" y="6578600"/>
            <a:ext cx="11188700" cy="4991100"/>
          </a:xfrm>
          <a:prstGeom prst="rect">
            <a:avLst/>
          </a:prstGeom>
        </p:spPr>
        <p:txBody>
          <a:bodyPr anchor="t" rtlCol="false"/>
          <a:lstStyle/>
          <a:p>
            <a:pPr algn="l" lvl="0">
              <a:lnSpc>
                <a:spcPct val="124499"/>
              </a:lnSpc>
            </a:pP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문제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: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흰색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배경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(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책상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,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벽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)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에서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찍으면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무조건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'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플라스틱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'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으로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인식하는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배경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편향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(Bias)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발생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.
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해결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: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강력한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데이터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증강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
   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코드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강조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: transforms.ColorJitter(brightness=0.3, ...)
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효과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: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배경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색상이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아닌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물체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고유의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형상에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집중하도록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유도하여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일반화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성능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확보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.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371600" y="2971800"/>
            <a:ext cx="127000" cy="635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FFFFFF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 rot="0">
            <a:off x="-22364700" y="-25400"/>
            <a:ext cx="41719500" cy="16497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 rot="0">
            <a:off x="-26123900" y="-25400"/>
            <a:ext cx="41719500" cy="16497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790700" y="2882900"/>
            <a:ext cx="9474200" cy="94742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143000" y="1562100"/>
            <a:ext cx="222377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560300" y="2895600"/>
            <a:ext cx="127000" cy="6350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2788900" y="5461000"/>
            <a:ext cx="11214100" cy="711200"/>
          </a:xfrm>
          <a:prstGeom prst="rect">
            <a:avLst/>
          </a:prstGeom>
        </p:spPr>
        <p:txBody>
          <a:bodyPr anchor="t" rtlCol="false" lIns="0" tIns="25400" rIns="0" bIns="0"/>
          <a:lstStyle/>
          <a:p>
            <a:pPr algn="l" lvl="0">
              <a:lnSpc>
                <a:spcPct val="107899"/>
              </a:lnSpc>
            </a:pPr>
            <a:r>
              <a:rPr lang="ko-KR" sz="3999" b="false" i="false" u="none" strike="noStrike">
                <a:solidFill>
                  <a:srgbClr val="1E1E1E"/>
                </a:solidFill>
                <a:ea typeface="Pretendard SemiBold"/>
              </a:rPr>
              <a:t>웹캠</a:t>
            </a:r>
            <a:r>
              <a:rPr lang="en-US" sz="3999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E1E1E"/>
                </a:solidFill>
                <a:ea typeface="Pretendard SemiBold"/>
              </a:rPr>
              <a:t>하드웨어</a:t>
            </a:r>
            <a:r>
              <a:rPr lang="en-US" sz="3999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E1E1E"/>
                </a:solidFill>
                <a:ea typeface="Pretendard SemiBold"/>
              </a:rPr>
              <a:t>충돌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560300" y="7429500"/>
            <a:ext cx="9182100" cy="4356100"/>
          </a:xfrm>
          <a:prstGeom prst="rect">
            <a:avLst/>
          </a:prstGeom>
        </p:spPr>
        <p:txBody>
          <a:bodyPr anchor="t" rtlCol="false"/>
          <a:lstStyle/>
          <a:p>
            <a:pPr algn="l" lvl="0">
              <a:lnSpc>
                <a:spcPct val="124499"/>
              </a:lnSpc>
            </a:pP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문제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: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노트북의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IR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카메라나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가상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카메라와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충돌하여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화면이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안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나오는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현상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.
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해결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: navigator.mediaDevices API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활용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.</a:t>
            </a:r>
          </a:p>
          <a:p>
            <a:pPr algn="l" lvl="0">
              <a:lnSpc>
                <a:spcPct val="124499"/>
              </a:lnSpc>
            </a:pPr>
            <a:br>
              <a:rPr/>
            </a:b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장치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이름에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'IR', 'Virtual'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이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포함되면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필터링하고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실제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웹캠을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우선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 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연결하는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로직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구현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081000" y="2654300"/>
            <a:ext cx="7607300" cy="1320800"/>
          </a:xfrm>
          <a:prstGeom prst="rect">
            <a:avLst/>
          </a:prstGeom>
        </p:spPr>
        <p:txBody>
          <a:bodyPr anchor="t" rtlCol="false" lIns="0" tIns="81280" rIns="0" bIns="0"/>
          <a:lstStyle/>
          <a:p>
            <a:pPr algn="l" lvl="0">
              <a:lnSpc>
                <a:spcPct val="99600"/>
              </a:lnSpc>
            </a:pP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핵심</a:t>
            </a:r>
            <a:r>
              <a:rPr lang="en-US" sz="6400" b="false" i="false" u="none" strike="noStrike">
                <a:solidFill>
                  <a:srgbClr val="1E1E1E"/>
                </a:solidFill>
                <a:latin typeface="Pretendard Black"/>
              </a:rPr>
              <a:t> </a:t>
            </a: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문제</a:t>
            </a:r>
            <a:r>
              <a:rPr lang="en-US" sz="6400" b="false" i="false" u="none" strike="noStrike">
                <a:solidFill>
                  <a:srgbClr val="1E1E1E"/>
                </a:solidFill>
                <a:latin typeface="Pretendard Black"/>
              </a:rPr>
              <a:t> </a:t>
            </a: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해결</a:t>
            </a:r>
            <a:r>
              <a:rPr lang="en-US" sz="6400" b="false" i="false" u="none" strike="noStrike">
                <a:solidFill>
                  <a:srgbClr val="1E1E1E"/>
                </a:solidFill>
                <a:latin typeface="Pretendard Black"/>
              </a:rPr>
              <a:t> 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FFFFFF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 rot="0">
            <a:off x="-22364700" y="-25400"/>
            <a:ext cx="41719500" cy="16497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 rot="0">
            <a:off x="-26123900" y="-25400"/>
            <a:ext cx="41719500" cy="16497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790700" y="2882900"/>
            <a:ext cx="9474200" cy="94742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143000" y="1562100"/>
            <a:ext cx="222377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560300" y="2895600"/>
            <a:ext cx="127000" cy="635000"/>
          </a:xfrm>
          <a:prstGeom prst="rect">
            <a:avLst/>
          </a:prstGeom>
        </p:spPr>
      </p:pic>
      <p:sp>
        <p:nvSpPr>
          <p:cNvPr name="TextBox 7" id="7">
            <a:hlinkClick r:id="rId7" tooltip="https://youtu.be/0DN0vSz1674"/>
          </p:cNvPr>
          <p:cNvSpPr txBox="true"/>
          <p:nvPr/>
        </p:nvSpPr>
        <p:spPr>
          <a:xfrm rot="0">
            <a:off x="12560300" y="5232400"/>
            <a:ext cx="11214100" cy="711200"/>
          </a:xfrm>
          <a:prstGeom prst="rect">
            <a:avLst/>
          </a:prstGeom>
        </p:spPr>
        <p:txBody>
          <a:bodyPr anchor="t" rtlCol="false" lIns="0" tIns="25400" rIns="0" bIns="0"/>
          <a:lstStyle/>
          <a:p>
            <a:pPr algn="l" lvl="0">
              <a:lnSpc>
                <a:spcPct val="107899"/>
              </a:lnSpc>
            </a:pPr>
            <a:r>
              <a:rPr lang="en" sz="3999" b="false" i="false" u="sng" strike="noStrike">
                <a:solidFill>
                  <a:srgbClr val="1E1E1E"/>
                </a:solidFill>
                <a:latin typeface="Pretendard SemiBold"/>
              </a:rPr>
              <a:t>https://youtu.be/0DN0vSz1674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674600" y="6858000"/>
            <a:ext cx="11188700" cy="3136900"/>
          </a:xfrm>
          <a:prstGeom prst="rect">
            <a:avLst/>
          </a:prstGeom>
        </p:spPr>
        <p:txBody>
          <a:bodyPr anchor="t" rtlCol="false"/>
          <a:lstStyle/>
          <a:p>
            <a:pPr algn="l" lvl="0">
              <a:lnSpc>
                <a:spcPct val="124499"/>
              </a:lnSpc>
            </a:pP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AI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폐기물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분류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시스템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시연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
1.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웹캠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실시간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분류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: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웹캠을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켜고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실제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폐기물을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카메라에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비춰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실시간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분류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결과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시연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.
2.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이미지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파일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업로드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: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이미지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파일을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업로드하여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분류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결과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(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클래스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,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신뢰도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)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및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가이드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 </a:t>
            </a:r>
            <a:r>
              <a:rPr lang="ko-KR" sz="3333" b="false" i="false" u="none" strike="noStrike" spc="-33">
                <a:solidFill>
                  <a:srgbClr val="1E1E1E">
                    <a:alpha val="70196"/>
                  </a:srgbClr>
                </a:solidFill>
                <a:ea typeface="Pretendard Regular"/>
              </a:rPr>
              <a:t>표시</a:t>
            </a:r>
            <a:r>
              <a:rPr lang="en-US" sz="3333" b="false" i="false" u="none" strike="noStrike" spc="-33">
                <a:solidFill>
                  <a:srgbClr val="1E1E1E">
                    <a:alpha val="70196"/>
                  </a:srgbClr>
                </a:solidFill>
                <a:latin typeface="Pretendard Regular"/>
              </a:rPr>
              <a:t>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081000" y="2654300"/>
            <a:ext cx="7607300" cy="1320800"/>
          </a:xfrm>
          <a:prstGeom prst="rect">
            <a:avLst/>
          </a:prstGeom>
        </p:spPr>
        <p:txBody>
          <a:bodyPr anchor="t" rtlCol="false" lIns="0" tIns="81280" rIns="0" bIns="0"/>
          <a:lstStyle/>
          <a:p>
            <a:pPr algn="l" lvl="0">
              <a:lnSpc>
                <a:spcPct val="99600"/>
              </a:lnSpc>
            </a:pP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시연</a:t>
            </a:r>
            <a:r>
              <a:rPr lang="en-US" sz="6400" b="false" i="false" u="none" strike="noStrike">
                <a:solidFill>
                  <a:srgbClr val="1E1E1E"/>
                </a:solidFill>
                <a:latin typeface="Pretendard Black"/>
              </a:rPr>
              <a:t> </a:t>
            </a: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화면</a:t>
            </a:r>
            <a:r>
              <a:rPr lang="en-US" sz="6400" b="false" i="false" u="none" strike="noStrike">
                <a:solidFill>
                  <a:srgbClr val="1E1E1E"/>
                </a:solidFill>
                <a:latin typeface="Pretendard Black"/>
              </a:rPr>
              <a:t> 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560300" y="11099800"/>
            <a:ext cx="11176000" cy="584200"/>
          </a:xfrm>
          <a:prstGeom prst="rect">
            <a:avLst/>
          </a:prstGeom>
        </p:spPr>
        <p:txBody>
          <a:bodyPr anchor="t" rtlCol="false" lIns="0" tIns="19473" rIns="0" bIns="0"/>
          <a:lstStyle/>
          <a:p>
            <a:pPr algn="l" lvl="0">
              <a:lnSpc>
                <a:spcPct val="107899"/>
              </a:lnSpc>
            </a:pPr>
            <a:r>
              <a:rPr lang="ko-KR" sz="3066" b="false" i="false" u="none" strike="noStrike">
                <a:solidFill>
                  <a:srgbClr val="1E1E1E"/>
                </a:solidFill>
                <a:ea typeface="Pretendard SemiBold"/>
              </a:rPr>
              <a:t>신뢰도</a:t>
            </a:r>
            <a:r>
              <a:rPr lang="en-US" sz="3066" b="false" i="false" u="none" strike="noStrike">
                <a:solidFill>
                  <a:srgbClr val="1E1E1E"/>
                </a:solidFill>
                <a:latin typeface="Pretendard SemiBold"/>
              </a:rPr>
              <a:t> 70% </a:t>
            </a:r>
            <a:r>
              <a:rPr lang="ko-KR" sz="3066" b="false" i="false" u="none" strike="noStrike">
                <a:solidFill>
                  <a:srgbClr val="1E1E1E"/>
                </a:solidFill>
                <a:ea typeface="Pretendard SemiBold"/>
              </a:rPr>
              <a:t>미만</a:t>
            </a:r>
            <a:r>
              <a:rPr lang="en-US" sz="3066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066" b="false" i="false" u="none" strike="noStrike">
                <a:solidFill>
                  <a:srgbClr val="1E1E1E"/>
                </a:solidFill>
                <a:ea typeface="Pretendard SemiBold"/>
              </a:rPr>
              <a:t>구간은</a:t>
            </a:r>
            <a:r>
              <a:rPr lang="en-US" sz="3066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066" b="false" i="false" u="none" strike="noStrike">
                <a:solidFill>
                  <a:srgbClr val="1E1E1E"/>
                </a:solidFill>
                <a:ea typeface="Pretendard SemiBold"/>
              </a:rPr>
              <a:t>오분류</a:t>
            </a:r>
            <a:r>
              <a:rPr lang="en-US" sz="3066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066" b="false" i="false" u="none" strike="noStrike">
                <a:solidFill>
                  <a:srgbClr val="1E1E1E"/>
                </a:solidFill>
                <a:ea typeface="Pretendard SemiBold"/>
              </a:rPr>
              <a:t>확률이</a:t>
            </a:r>
            <a:r>
              <a:rPr lang="en-US" sz="3066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066" b="false" i="false" u="none" strike="noStrike">
                <a:solidFill>
                  <a:srgbClr val="1E1E1E"/>
                </a:solidFill>
                <a:ea typeface="Pretendard SemiBold"/>
              </a:rPr>
              <a:t>높음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FFFFFF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 rot="0">
            <a:off x="-22364700" y="-25400"/>
            <a:ext cx="41719500" cy="16497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 rot="0">
            <a:off x="-26123900" y="-25400"/>
            <a:ext cx="41719500" cy="16497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790700" y="2882900"/>
            <a:ext cx="9474200" cy="94742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143000" y="1562100"/>
            <a:ext cx="222377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560300" y="2895600"/>
            <a:ext cx="127000" cy="6350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2458700" y="5435600"/>
            <a:ext cx="11214100" cy="711200"/>
          </a:xfrm>
          <a:prstGeom prst="rect">
            <a:avLst/>
          </a:prstGeom>
        </p:spPr>
        <p:txBody>
          <a:bodyPr anchor="t" rtlCol="false" lIns="0" tIns="25400" rIns="0" bIns="0"/>
          <a:lstStyle/>
          <a:p>
            <a:pPr algn="l" lvl="0">
              <a:lnSpc>
                <a:spcPct val="107899"/>
              </a:lnSpc>
            </a:pPr>
            <a:r>
              <a:rPr lang="en" sz="3999" b="false" i="false" u="none" strike="noStrike">
                <a:solidFill>
                  <a:srgbClr val="1E1E1E"/>
                </a:solidFill>
                <a:ea typeface="Pretendard SemiBold"/>
              </a:rPr>
              <a:t>업로</a:t>
            </a:r>
            <a:r>
              <a:rPr lang="en" sz="3733" b="false" i="false" u="none" strike="noStrike">
                <a:solidFill>
                  <a:srgbClr val="1E1E1E"/>
                </a:solidFill>
                <a:latin typeface="Pretendard SemiBold"/>
              </a:rPr>
              <a:t>​</a:t>
            </a:r>
            <a:r>
              <a:rPr lang="ko-KR" sz="3999" b="false" i="false" u="none" strike="noStrike">
                <a:solidFill>
                  <a:srgbClr val="1E1E1E"/>
                </a:solidFill>
                <a:ea typeface="Pretendard SemiBold"/>
              </a:rPr>
              <a:t>드된</a:t>
            </a:r>
            <a:r>
              <a:rPr lang="en-US" sz="3999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E1E1E"/>
                </a:solidFill>
                <a:ea typeface="Pretendard SemiBold"/>
              </a:rPr>
              <a:t>이미지</a:t>
            </a:r>
            <a:r>
              <a:rPr lang="en-US" sz="3999" b="false" i="false" u="none" strike="noStrike">
                <a:solidFill>
                  <a:srgbClr val="1E1E1E"/>
                </a:solidFill>
                <a:latin typeface="Pretendard SemiBold"/>
              </a:rPr>
              <a:t>  | </a:t>
            </a:r>
            <a:r>
              <a:rPr lang="ko-KR" sz="3999" b="false" i="false" u="none" strike="noStrike">
                <a:solidFill>
                  <a:srgbClr val="1E1E1E"/>
                </a:solidFill>
                <a:ea typeface="Pretendard SemiBold"/>
              </a:rPr>
              <a:t>일반쓰레기</a:t>
            </a:r>
            <a:r>
              <a:rPr lang="en-US" sz="3999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E1E1E"/>
                </a:solidFill>
                <a:ea typeface="Pretendard SemiBold"/>
              </a:rPr>
              <a:t>봉투</a:t>
            </a:r>
            <a:r>
              <a:rPr lang="en-US" sz="3999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999" b="false" i="false" u="none" strike="noStrike">
                <a:solidFill>
                  <a:srgbClr val="1E1E1E"/>
                </a:solidFill>
                <a:ea typeface="Pretendard SemiBold"/>
              </a:rPr>
              <a:t>사진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081000" y="2654300"/>
            <a:ext cx="7607300" cy="1320800"/>
          </a:xfrm>
          <a:prstGeom prst="rect">
            <a:avLst/>
          </a:prstGeom>
        </p:spPr>
        <p:txBody>
          <a:bodyPr anchor="t" rtlCol="false" lIns="0" tIns="81280" rIns="0" bIns="0"/>
          <a:lstStyle/>
          <a:p>
            <a:pPr algn="l" lvl="0">
              <a:lnSpc>
                <a:spcPct val="99600"/>
              </a:lnSpc>
            </a:pP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시연</a:t>
            </a:r>
            <a:r>
              <a:rPr lang="en-US" sz="6400" b="false" i="false" u="none" strike="noStrike">
                <a:solidFill>
                  <a:srgbClr val="1E1E1E"/>
                </a:solidFill>
                <a:latin typeface="Pretendard Black"/>
              </a:rPr>
              <a:t> </a:t>
            </a:r>
            <a:r>
              <a:rPr lang="ko-KR" sz="6400" b="false" i="false" u="none" strike="noStrike">
                <a:solidFill>
                  <a:srgbClr val="1E1E1E"/>
                </a:solidFill>
                <a:ea typeface="Pretendard Black"/>
              </a:rPr>
              <a:t>화면</a:t>
            </a:r>
            <a:r>
              <a:rPr lang="en-US" sz="6400" b="false" i="false" u="none" strike="noStrike">
                <a:solidFill>
                  <a:srgbClr val="1E1E1E"/>
                </a:solidFill>
                <a:latin typeface="Pretendard Black"/>
              </a:rPr>
              <a:t> II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458700" y="6908800"/>
            <a:ext cx="11201400" cy="723900"/>
          </a:xfrm>
          <a:prstGeom prst="rect">
            <a:avLst/>
          </a:prstGeom>
        </p:spPr>
        <p:txBody>
          <a:bodyPr anchor="t" rtlCol="false" lIns="0" tIns="23706" rIns="0" bIns="0"/>
          <a:lstStyle/>
          <a:p>
            <a:pPr algn="l" lvl="0">
              <a:lnSpc>
                <a:spcPct val="107899"/>
              </a:lnSpc>
            </a:pP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AI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분석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결과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          |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일반쓰레기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319000" y="7861300"/>
            <a:ext cx="11201400" cy="1955800"/>
          </a:xfrm>
          <a:prstGeom prst="rect">
            <a:avLst/>
          </a:prstGeom>
        </p:spPr>
        <p:txBody>
          <a:bodyPr anchor="t" rtlCol="false" lIns="0" tIns="23706" rIns="0" bIns="0"/>
          <a:lstStyle/>
          <a:p>
            <a:pPr algn="l" lvl="0">
              <a:lnSpc>
                <a:spcPct val="107899"/>
              </a:lnSpc>
            </a:pPr>
            <a:br>
              <a:rPr/>
            </a:b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신뢰도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                     |  100%
</a:t>
            </a:r>
            <a:r>
              <a:rPr lang="en" sz="3733" b="false" i="false" u="none" strike="noStrike">
                <a:solidFill>
                  <a:srgbClr val="1E1E1E"/>
                </a:solidFill>
                <a:latin typeface="Pretendard SemiBold"/>
              </a:rPr>
              <a:t/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458700" y="10045700"/>
            <a:ext cx="11201400" cy="723900"/>
          </a:xfrm>
          <a:prstGeom prst="rect">
            <a:avLst/>
          </a:prstGeom>
        </p:spPr>
        <p:txBody>
          <a:bodyPr anchor="t" rtlCol="false" lIns="0" tIns="23706" rIns="0" bIns="0"/>
          <a:lstStyle/>
          <a:p>
            <a:pPr algn="l" lvl="0">
              <a:lnSpc>
                <a:spcPct val="107899"/>
              </a:lnSpc>
            </a:pP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분리배출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가이드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    | 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종량제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봉투에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담아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 </a:t>
            </a:r>
            <a:r>
              <a:rPr lang="ko-KR" sz="3733" b="false" i="false" u="none" strike="noStrike">
                <a:solidFill>
                  <a:srgbClr val="1E1E1E"/>
                </a:solidFill>
                <a:ea typeface="Pretendard SemiBold"/>
              </a:rPr>
              <a:t>버리세요</a:t>
            </a:r>
            <a:r>
              <a:rPr lang="en-US" sz="3733" b="false" i="false" u="none" strike="noStrike">
                <a:solidFill>
                  <a:srgbClr val="1E1E1E"/>
                </a:solidFill>
                <a:latin typeface="Pretendard SemiBold"/>
              </a:rPr>
              <a:t>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